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72" r:id="rId5"/>
    <p:sldId id="258" r:id="rId6"/>
    <p:sldId id="259" r:id="rId7"/>
    <p:sldId id="260" r:id="rId8"/>
    <p:sldId id="261" r:id="rId9"/>
    <p:sldId id="262" r:id="rId10"/>
    <p:sldId id="274" r:id="rId11"/>
    <p:sldId id="273" r:id="rId12"/>
    <p:sldId id="263" r:id="rId13"/>
    <p:sldId id="265" r:id="rId14"/>
    <p:sldId id="266" r:id="rId15"/>
    <p:sldId id="267" r:id="rId16"/>
    <p:sldId id="276" r:id="rId17"/>
    <p:sldId id="268" r:id="rId18"/>
    <p:sldId id="275" r:id="rId19"/>
    <p:sldId id="277" r:id="rId20"/>
    <p:sldId id="269" r:id="rId21"/>
    <p:sldId id="270"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36" autoAdjust="0"/>
    <p:restoredTop sz="94660"/>
  </p:normalViewPr>
  <p:slideViewPr>
    <p:cSldViewPr>
      <p:cViewPr>
        <p:scale>
          <a:sx n="51" d="100"/>
          <a:sy n="51" d="100"/>
        </p:scale>
        <p:origin x="-1123"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13/11/2012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mailto:todo.esjesus@hotmail.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179512" y="404664"/>
            <a:ext cx="8784976" cy="2304256"/>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dirty="0">
                <a:latin typeface="Algerian" pitchFamily="82" charset="0"/>
              </a:rPr>
              <a:t>LA BATALLA DEL ARMAGEDON N°.2</a:t>
            </a:r>
          </a:p>
        </p:txBody>
      </p:sp>
      <p:sp>
        <p:nvSpPr>
          <p:cNvPr id="5" name="AutoShape 2" descr="data:image/jpeg;base64,/9j/4AAQSkZJRgABAQAAAQABAAD/2wCEAAkGBhQSERQUExQVFRQUFxcYGBcXGBcXGRwaGhgYGBgaFxwYHCYfGBojHBcbIC8gIycpLCwsGB8xNTAqNSYrLCkBCQoKDgwOGg8PGiwkHCQsLCkqLCwsLC0sLCwpLCwsKSwsLCwsKSwsLCksLCwsLCwsLCwsLCwsKSksLCwpLCksLP/AABEIAKoBKQMBIgACEQEDEQH/xAAbAAACAwEBAQAAAAAAAAAAAAAEBQIDBgcBAP/EAEMQAAIBAgQDBAYHBQcFAQEAAAECEQMhAAQSMQVBURMiYXEGMoGRodEUI0JSscHwU2KSk+EHFTNDgrLxFiQ0ctKiY//EABoBAAMBAQEBAAAAAAAAAAAAAAIDBAEABQb/xAAsEQACAgICAgAFAwQDAAAAAAAAAQIRAyESMQRBExQiUWEFgcEyQnHwUpHh/9oADAMBAAIRAxEAPwDOZAUuzX6tJ0JfQp+yPDDGhQonelT/AIE+WAOGUu4niif7RhmtO9sfLZXt7PWpEquVoyIpU/H6tPlhlkspQgTRpfy0+WKaGTHPEQdJjEc5OWk2MWt0Mq2VoACKNH+VT/8AnEPotAj/AAKP8tPlgRqt5nHlCthSUl7YVosqZWjt2NL+WnyxA5WjH+DS/lp8sV1K18UVsyF54fBSftgtoFzeVpkluzphQot2ab+7A2mkfVpU/wCBf/nF1Vy4N4BPtsdvdi2llwNsU3xWwHTAW4Wm+hP4F+WIUuEpP+Gn8K/LDunlbY9OXgGN5xnxpdWC4gH91UxtSQn/ANFj8MWJwSmDemn8C/LByGFk79PhiygJEnBKUn7FNIDPCaX7On/Avyx9R4bTkzSpgdezT5YanL4o04L6mdoCTI0iSOypW/8A5p8sWjhlL9lT/lp8sEql8WU0wza9gdgdLhVL9lS/lr8sWjhVL9lS/lp8sEJcxgpKU4JNmULDwml+ypfy0+WKW4fSH+VS/lp8sPky/hPwOJng5Yd33HfG/E/JjiZirkKXOjT/AIFH5YAq8Jpz3aaj/QvyxsU9FKzzptA8PhidL0Rd0LSFI2DHfxHjh8MqT7BeNvoy/DvRlXJsjGNgifhpxcfRin2qIUp62YaVCLfzMRHmRjc8E4T9Eqs9S/d0pHOdJYxNgNsHZjNUm0ItMxqLETGynYi4uRgM3mxhJxcl/JuLx3Jc+LObr6GBnCPRFJpIVWWmrN1KgEki25xCj6ErcikCBsezB1EcluBpHNgb8uuNTxviOXoVaSvSUa5iWcgQVE3JBN42nDnh3FS6BkaUK6hJm0kc/LC8n6g8cecU2vQxeG5f1M5Xm/RWAw0qrAFroCCBueq/HA9P0OqkwwQCYgIC09JiPjjsFavQcqatOmWMXtO9vMTOLa2ZVVkUxJEgQCxPh798av1W0tbYPyck9nLMr/ZyWMlLeQ/XLDTg3ojk1qA1aauJ+0AFFibgDa3xxpM/n6rldAtpYlUk3PWIuIJ9vhhXpJCldzbSYkCdJYnna+CllzTX1Ogo4YRd9jOplMqTop5TL2Bn6pAbEjpzjCav6I5OqwJoBdVhoJWTv6o58otzw4o5NXZ1Vu+hWoCJi8MBJ3kj44s7PUrhUkixQjSpN2GnxkiT09xUozj1JhPi+0KF9FsqgGigiz3ZKA3mL6pP2WPM7Wwflsnl6ZJOVospkj6tI0iADOnfUY9+La1QrJiSSqqTYCDLN1F+Z/M4mO8WIsBp74mJB0v5CwvfC2pvuTNqKWkMstlMmR/4tEGFMGjT5wYnTfHDuyX7i/wj5Y7BQfS5LbSo9oLCTFvsaYO2nxxyGcU+K8kZSXrX82LnxpX2P+GUZpU45In+0Yd0cvseeBOCUAKVOfuJ/tGH2Uyknb248jPk+pliiChcVdlfDWtlIGKVpRiXmNoCND4YAqtG2HNSLjCLP5iCwF9xPXyw/FcmLloHzp0xeSQDztO/xxWlZoIMbz+Q8cUJU1PtJO2G2V4XO9vDFzqC2BtlGXy5blhrS4dbpgrKZAKLYYUsmSR8cSzyKxiiAUsjbAuZQCcMs08E6dhhRmaow3FH2xWSXo+RcX0UxSjTsJwTTOK48UiZpstqLbAfswypUNe2K6WV0uD0OCe+kFX3BKa+GJDBuYogsTyJkYEqLjKfs5r7H1PfDHKUsLaC32w7yFLGtoyKZYMlOCaVJl2JwVRpY9zVXSLKScRZW5aXZVBV2VtXcxLbdLeHLAFCuXEoGsSGU3IPjH6tgio+pSPtCx5LqsdJm433wHlc04NleSZshMEyFJ2Jtp8PZgIeFKbayv8Accsqiriv2CKObU76jFrX8h4YE4pxQSUpnRVRNYAIuGcE32BhSPlhpluGVi8sAAwIYsF6yARzAv78Z70r4U1DNLmxT1LpdGC7HuAAj7skkeweeLMPhYse3tiZZXOWjOenfFmL0AlQNVAYtsVAcppAPmhYbESMVcB9KGy1AUWUab9+JIkyZ6j+mM7xDPGpmHqkRqNwTMWEeyBi+jmQxYHwgb9Z28sVZYR4qNaRf4uCE0+T2dGymYp5gq1OWggSZMDeIMd6RPsMTGCsyjTTqSGXSzKxmb7LAImSQOV9/HmWWzTUTYwD58rifERyxo6vpgVSkyBdSgqZJMfakAQINr+Anw5QhrRPk8bLGVJ/9+h/RzknSilaoIY3IVr3EHYCZk9MG5nLKe5T9ZH1EG4DCWFxe+rbz6DGSy3pQ9Rm7aO+IDARBAhZ5RtfDrhqaqgYMikabahLFYsBJ1C0zgk49EufBkxvaD/orU9JtqVgbCFgMIDDYwGieYxe1Ooy0+6oqgSwXu2OmP3byRbFWYz/AK4Td4Yupnd40wbG0gA7xGPcuzltSd0sjElgQoKsbnoe6DbrPXAtJSURFvi5MrTOCl9WD3lX1GJ1RNTWJjkAenXBVSmwfuwFfUylvVLEAgGbQSoMdTi/iGXDVu2db01YoBcMNImRzhtQv0MjCjIUAahqkgUtM1FGqZUXCDYfZvO4PIjAyVKjY1Lf+2XU2JQ1F192odYAE6hB2nHIu08PgcdsrITTsxWdBGqASoJ1Cx2jTe82xw3sk/afH+mKvFi1d/gXlkn0jd8HqjsqU/s6f+wY1mRz9MAb+44wnDKrBKcDu9ml/wDSP1GGNNSOcz1x8/mxfUz0UjQZvNgtYRhVns+pUgb+2cDASdr+WJ5nKQNR2wqGNJ7OlLRLL1taaQe9p8z4/HC7OUwTA6xiilm3RmAIAYEHyPjvyGPOHZZmbfF2Px5JksssWTThY3Pnh9w/MoW7xtjypktCyeeBsrp3j34b5ONKlJmYZy9I2uV+jEACqgPQmD5YCzXEESdMNBIt8cJKbA2AnziPwwVVyZKKBAF4m3nib4UJVwQ3nJJ2wWtmy08gcDnLA8/1+hgxeHxuZ8sUvQx6cfE5LfRI8/FhPDgqLUUmdYiPG974+RUHP8fywuZiDiSZjx9/lhj8THpAryJDzJ5lVkjp08RtiFWsk/a9vWcLkrnr8YxchJ3IB8SMGsUYqjHOTYSKynrjxdIII5HnHzxUvsJjli+nAAkX9m/yxkoRfRqbLhQUuTG5wzy1IDAVGLb4Z0tsQ5YqLKYStBKmcVZhSxAWZ8MWLi2lU0n8cebl2qZTF1tGb4hmdFSuBpLBkLBiYgKFb89tvHbGmp51kodoANIWYBBgC1tO8dScJM5ke01KFHaBahZyLsW9UzvB+EEY89FuIsaDGr6q7QpI0kCwUC3iNr493DOLjojmm+w7K8WNd9LGkH+yGVlLf+rfI4nxCoHQ0mUgGz6u9onmDzttO1ibWOeSkEasoAMKa1IWEMnrwBsttuc42OQrUnoLUaJKy3+vcHqDh8ZKatC5pwZyH0s9HPobhNXaoAYZ00m5susHvMogyBG9uWMzlWUgGwPqtHLxHhz9uOg/2mZerSSloaaDEqqMAxUg2Kk8iCPEY5tVy1Sm1gJaIv8Arx9+Fyj6PW8XJUVJJv7hzmAVuTIi0YmrrEMST7P1OGPA/Rntymp3YndUXU0DcieXsx0DLehFFVamtGnP3qkMx8iwn3QMTy+mtN2US82Kb/H3OccI4LmMye4vcHrOYCiBJgmxMcsdF9FODU0prUZWXR3+0cEmGI0gX0gRBiLTvj6rw18vl+yC6XKssCAl7tpMgMxQEDoTiGf46KKUwDNPtNNSmCPV36THcHvxQscfZ5GXysmTV6LM7wCoggAuAzanSxIJBAa8giI6R54+pVGy1dwuo0rSBOq4GrSbyVkGDO2H2dqVPogrUm0Hs1c+ICzpJOwvv4YR8OVqj6qrGo7R3JKzaYDdbGBsYwuaadIXCmrkMa9Z6i0iAv1mtm1C4gBNyLAzuBudsV8W4aRTSmqU+8pVqpdVm/MG5a0j27YFzHEH7FiEakUUqoMzDBipYkC9zt4G1jhpwzU2QDCZQE+qGPc7pgHf1ThlJoTbTFaVCr0BUjTTBVTy9WLm8gsBjjWpv2a+8Y7Dw/JvXVqq3ll0FAO82oHVGwi1/ljkf0Y/fPvw3xmqaX4MyXex5wgzTpjqif7RhzRTkemBsjlVShSLkJKJBmxGhdgLnffBeZrrTSxN7/rwx4GS5SpI9WclFE6mZCbG/v8AfgCrxI37xPngE8SkkRbrgdK+prdcUwxKK6IpzcuwpAS2G3AcsNd/HxwPTyPPYHD70U4cWqjpJnYbY6OdRlsCUNBecyTMonbC98iE2xuc5w0aDbbGQzlZgwFo6+WJfIyvNk+kfhqMSvLUABO5OGFKhNjNtse/R4iN8F0UhSce54uDjFWR5ZOTAGysXOBHgnBmbzgBIkavwwjOZkmfliqeZQ0LUGyWeKjzwLTied8QqEvPrW23Bx9T4Qx5kzfHnT8lNj1hCUqjmQLYvUE/ZBEdScUUODkyDFhIkD4nFv8A08xI0kyeYmPePPrhHxm9IPhR7mKmmw5C/Sekj+mGeTFoOmR0HUc/H+mK8rwyGMlAQpJ7zFrgHURfu7+7EMuxJJI1bCAJ1dSDPhE+OHX9J1bGVBwbC998M6L4ByuW0mOo3t0O/wAcGUVi2JsrHQVBa49xFcWDY+OIJq0yglQUKTB9YiT1jkPD+uMzn6wpM1NAZDPO8AMxKmI6QBy919Dr+GBKhvJ3Gx5+zC8Xm/B7VmLFYi9JVCGk4sRrUDnBSYPS4wb6MZRiigkadzcbL6kieZJP+nGYzvEjUJiYVmJn7xGlZHWw8sDcJ4hUp2BZQwiRvH2vZj6LxoccaiS5Xsd/2oZ1Oxy95ZqjMF/dgX8Nh7z0xgeGZftqsXCi5vNtoHS+H/8AaHVNStSVTq0gLA3nSLQNjJiMWej3DlygD1T33Eld+6DMLG5nc7WwycU5DcWZwwUvZsvRTh6ZdNbae2qToAiQpAAHl3Sb4YcXp3pBYD1GChoGrSCZP8OM1wTizVKrNYM7DbkgAOkHkIAHjjU1INUVCZKqVUchO5Hjifys0MUUvZPihKbbBhVYVXpVQKibgtF7bqeTRY/jeMW1fRzKvTdzSJkTcsTInaDJuTPU4S+ltfR2cHfUbbiYAPhe2Fdf0krmgwDECAGhYLTaJnc87Thnj5vi41KSoHJj4yqJpuD8cpVUo5Yy2tCpWIERBm9tIm284XcE4WatUr2mmrSfQ0cxTcXjabSLXgYxdDNvTrqb6lcRMg72nxxrDm2oZ1axv2qrUcAbFpUC3OBF7z7sdkil9S/1BR1cfubXj3CO2o6FI7QRdjEiQGBjaY364F4H2lEqtVNKlQNwYYRNhyYkn24pp5964qn1GBRF62YPqP4e/FozFRiS5nSsgDYVGJiOYAAmMa5wg7+4njKWhNwOs9DtKQAULVDKP3Wkj2RGOOdqcdczxbUjnfTDeMMwHlAjHGdWF+NkuUknrX8l08P0Rk/f/gPkMydIvyH4YcHiEgC5gXvhFkKEhfIY0WTyoJAj2nDs3GLsiabLaNSRZTOG3D+GFjYYsy3D0USZPzxqOC1wouAFHux5OfP9hkMbYdwb0ZJUF4A6b4A9N/SV+GmimVFKaoqM2tS110BY0sI9Yzi7j3p4mXpwl6h2Ufj4D49Oo5PxnilTMOalVizfgOijkL7D44HwvFlknzmtfkzPOlSO8+j/AKT0s/RapSDDQ2hgwjvaQxiCZHeEc8ZHj3drdntquhi2qR3TY8iThN/ZXx0UqWYS9nV55Qy6Yjw7PfxxoONcSp1LGNU/EdMbnxPFlk0tB4GpKmCZLjSgHWe8oJb2Ta3lGGuQ45TqLKGY3BgRvEjkDHwxlGygquJt3gYFgRA1KY6wffhQ2aqUJNJmQM19JKzE+NuvLFGPJOS+mWznUHtaNjnzqOoAGOp90x+fTAacWZD3UUGSSSJ8o+ZtaMZPh+dKVaTmYLSwmNQ1GZPME9Zwwr8RNSQxCAK5tq9bkN9pEX64yUJ8rbsdCSktKgmjXdSSIk2M3BnqRIgHDalxJSSrhlbY6ZvHTcW3kSLj2IqvEUUjSgMiGYG82FwrX9uL04mAVAJBO4BY3vFt1kECPPASTe6CSo0WWyi1ZGu4mC2pRtae6Z99uk4kvo8ZCmotNm9XTckWk2YDcgThYEdhqNRtJFqfKdhJJ7t42GKaVT6wdozEwIA9WWPeEFfAG0c/bsJRrroXKLsf1uHrTnXWLEroJ1LMTEfaIJ1R+YwHlq9JiFokhjCr2hsQD6qxu3TkZJ6Yz+e4sWFSmCFBPdCiCdLggzJIPdkX5HFXCM0aRU27ulxJ5+sAY8Bg91dAfSnR0PIq1gYmGHtJnp90xhi6xE8/HGT/AOpHekacHWCsOp3h1LAgARadvdh79NUUQKj98odM+sTuD1na+EyaY6OhlTcRYgnExthXkKkkdMNEGohR1xJOPLSG3oHz1UIk7ACT5YUGrVqSaWnTt2jHu/6Ru3wGNBnsmtQFCJBkHx5fDCjKUdCilzpnSenVT4yDPvwnHjULmlcl1+Aoy5aB8h6M0gDrUOzesxkD3A4FyHCEQqlOZ1Es5u0BpUTyAAUmN2ZPHDTjGfFGiW6kKPb09gOL/R+iFTWQe/3r7xyH66nHoYMuSMXOb76E5YJukZVMsj8SpinSC08tIIjcgHUzc/WKgTvBOGXpUoIpTtqJJ/dCmfxxq2TVfGcz2TFZ3/ZjuUzvJjvHpAN58B1wcJuU+beooCTVUAejOT0hnYQzkwOgk/G/uHjhtXzWhGc8rAc2Y7AeeIZXLwABJiw5k9MFZD0efV2leP3V5LO8dDiJP5zM5LpFWsMOPtimhwxqrGrVgsdkJsOkj8uXni2gi/SGDd2R3DsCYUGDsTAj34c5nN0vV0iNuht0wDUoqVIDBv3TER7cMlHLBu9pqtev8GqNpaoA41woB1rIoZhpDA84Nj+K+0dMXui6RKlGgdSOgFrbbGeXhit84qEgXPMYqzWcDKCOfLDcWaUIJP0M+Rc5W/YXlc8FLAGZPPnAiSeuDFz6ye8JMEjyn54y9V5N7YqNZZtM4CWRy0yx+BjWzXVaYcRbaLe7HB/ovjjqnD+KnUAdj8Mcs7bxxT+nwalN33X8nn+ZjePil1slwmlZPIfhjU0qCyDbbGUyVfSqgb6R+GGqcR08788PzwlKQhwSRpkqIok/84U8V9JtI0r/AE9vU4TZzibNYGB1wv7PVIJG3PngMXjLuYnI6WinO8TNQGCdU3JO/T44g/ElGoAExaZG+F2aADGNvC+KSce1HHGkecx/k+LugIpuUDxMWNpiSOkn3423C3+kIh1B6hENo5NeZH2bCdhjmnZuFBKkL3YMGO8CVv4gE4hTzBVtSkg8iDBHkRcYTm8dZVXTGY8nB7Ow08k6x7TF+UXvywoXINANQQpJN99iRI936mOfZ/jVWtp7R3bQIGpi0TEwTfl1w8ynp5WVVVhTYIABqpkmwj7Ljlb2nEHyGWC+lpv2XLNgl2hpxd+/KiNIQjygGfecCZbigesA2x38TeYJ2kwY2wqrelLsSSFYtvOrn5tgCrxGTIUL5E/mTimHjPjUkTZMiTuLNvXzVEFQJMzqgkEbRHI8/diqvn1UgqonVck6vd7Pzxkcpnoe+xG0xg9OJIJgm4vtt0wqXjNMJZrRqMxxdtMAESABDfEQo/QxbQ9JGUk6RpIgaR6u45cgeu345Gpx87KFt1AO3hizKcccEktv1Ij2CLYD5XXQXxvyaRalJo9UMSoXlJEmPj74xPLVqZpMyxCypMQZCgGZv0xlOLcXNQ0yFgo0kg3N1N48V35zj3huZOp+WqSRFo1BgPYR8MN+FULYhStmkSuBAmy9b/A+WNDwsKygi8G8ARy6fnjDZVXaqaawzRNiIiJm8Y0OQSpTfSwgkBrEGRe4IJH/ABiXLipd7KITbN9kXBAjD/hQ3Y7AR78ZfhJsJ540mUf1V5TJ/HEUaU9lEtxoMzhFMfvH4YzmeymtpDujGJKneDIkEcsMOKZos3hgIVgitUcSF2Xq3IYknmk83DF/gdjxqOPlIHzVDXVoUWOvTNSpI6Du6o53+IwxrVgIE4UcFdialZiS9QkHoBINvbaOQUYYil9o7nB+VP8Asj6CxR/ukFVagNMpeCDsbxz3xTwfhn/b6lMl9Rk8r3A90ctvHFuSy5dtvPDjMZpaYCjkPdijxoTnikpdMmzNRmuPYHw/LCnvuLDz5/L34rzebJm+KK+c1X2HLAVaufHBRzY/Hj8OJRjxOT5SFXE3Ou3PHlDLNvOCuwkyR78EKkYgyeQ29Hp86VC6rk5M4FqZYjDsriurRkYXHM/YUcrQmSjOPHyJ5YYjKwcXJTwby+0bKdiROGNI5Gd8ct7E9TjuaJceYxxaMer+m5HLlf4/k8rzZf0/uLEzEFfFUPvVevjOGNY6SCw7pJWxWZG8gGR/x1GAcvkTqpakqd1U1qAdQGoENsYGhlNxgjiEkIBcS7RBka3Nm6G22/Xlj2pwTZ5TzSoa5eioEqxMRaFPX81G457YKp5JSxTs5h0UCzSCQoBMX9baBve4wv4TnlEAwsRciRcgEHlzJ3X442PB8n2gVgElmJgTq0iI3kbnYTAv1xDlk8ZqlyMnmuGhQHdNMQDpBU8ifAsPHrgBeE63kOATtqlTYEiN7beeN1xJWUpSdUJWAJZWDMymptcjURPs5c6audXsyCUYNZRBYSV1aSzD6sFTq1SBBMleRRzzWvYLgmIeA8Cjs0dUcEyRBYdwsRKlYYQTIPL2YTZz0Vq9oxRSULHSZGxIiRNjLR54265PVUdu00jQ7CWUCAxpl1JAhioBkkEEAMTMmmvUcV6S0lml2JarUKo0soKlT3z3hpAnXcuxmMOU5K5Wc4XpIx3/AEfViQp5SN9za4EXkfxD2CZn0fqAGFaVFxpMx1A3iDq8p6HG/wCJJUWnpJpKhRe8nfqMxPfsNUAAkyLQLE3GPUzDpSo0qplXoEkELIhWFTtALSs3AMgaQYuMMWXJVtCmkctegRFt4I8fKMH0OC1KjlUWNMhmc6EBUX1M1luIuRyxtPSXh1KkY7J+6Syk0oSZBOklm1IWqD3RNsaPhD16dEvTYVKdOnUcCq5h9KGQJLBdZMqRYwYEXJvM3/THZsYJ9s42tO8Hl0xZSoz969gbXIj54Zcd4y2artWKopbTZV+6qqN7my4rpZt1sGIPgIPsO+DcnQGinK5VwwlCYvtII5HoRJHvw9fIpVpDSFWrJ7paDqWJU6uoj377nA1OpVj12VT+/Ek7xe+3wwXk6b94WYnvAkz9mLnzjE2Wb0w0VUvR0wNJDP0usHYiT0v7sNMr6OID9Yx1WJCgAQf3tRPI8hy2jC7JVzAFwwkkbHqYjlhhlM/pfvgRYgme9v7uQ/5xLkllp0xkaG390UaatUURUAUgyxtqUHnG0+/GpydZTci8x7OXx/PGHXiYfWvrFWtHMHkR1v8A/mcN+E8WNRmEGFAMzaQAL2te/TfriDJjyONydsojJI2K1tTzyFhhpRqWxncnSqapcCBaAZuNp8b4a5fM8jhLVD4uwxKd5OJVKCsukgEbmRjztBiL1v6YVGPHoY3Z4aKgBVACjkMfCmScVNXGnePjiVHNgefXBwgpPYMp0tDNKwQQPfhfmH1NfbETJnpitgq3Le/FrnJqkIilF2yyoJxUaeB6/ERKqtwYluU8h+eCqdX8PL3486eHeyqGb0RFHFi5fFivP/GJFvHArEkG8rZQ+XxS1LBwOPIwMsKYUcrQD2WJLl8GlRj6RjFiC+MDUsvceYxw/TjuzVQCPMY4Pqx7H6dCuX7fyQeTNyaBKPE27MalRm7PSHNzELFjIBEFZEWa84lxSp9e4WPEKxYEwCSp3g7wSYv0xHJ5oPTWmVaw7sEwG0TsbbCSLHnMgYbcBp3ZzANRnJ7Ro1Fb0lVQpO6kElgLqJEQfXerZ58ohPEspTc017SkhCKigd1tRMA1JUwJsZIIFwLEsdQSMuxo1XCGShLNdVZnYUjpBvoFzpJDbCJxlctmyAFWW1nURBuATAYbGwJ3+17caXtVQVKUArUlrhqQKLUCp2ZIAcyCJBKwmmTJJTKGqNTS2eCuGqMzs9RtdEm37MrSvcmDJk9ARc4iM5KrSpiA70IZxYFVCySbSFA2HIwZxdxbiK5aAlBezqAMgdQyBzBKDTBADKYMzYx6uosMuaCGg8ClUzWVqlCs1jSYkBmBPep0yC5gbEMAbzjo41pmt10D5XPJliaDjtO0+qJbuGapqA8iSQQQYO9MbSIOyf8A3VU1KjdmrMwKAMqFyzUwAfWJbRrIMAXnqcXSr1DWai5pK1NTTkqNJgaQRbp3g9uR5xhl6LzUq06dRmA1ssyWclgC8qZ7xGkS0kc4Asc8ariYsjWxtUpT2bEq6I7KWc6gVdQhJDAwCqlo7pE8yDiOc4eaiUxXpKoQlZMp3WVaawV7oUskG0EsYIucNs/wkUTLdm9QEArSIKoQYqatREhVDMQJMSDcGZNRNfNVCtQTTX/tVYxT1GnNQMEEWFVe9vy+zZdy5KLB7Phl60XK3ki8iI1HTJmFUi1wBHIYuPDNfrhXkEH6sCUYNKkzOk6jscLuOUKtGnkxVzFFzVrVjUfS0mmmgVDTDE92xeFCySDblp8oaZpqyMCjKHBiBpYmDsAJuYgbmwwThx3Zwif0HyjgjsFpkgjUlRwQTYNBeDG8Ecoxis16B5+lqYU1qKkjUr0zIF5Clgw2nbVjp75umbdooJ6Eg9B4D24Q8b4kaNOq32kV11czPcUH/UenLHLJK6M0cxpI7MwkAgT4b+HVrSeoxUheYO5FvHy/D2HBtLOKKbDSCxWJ3YGIkEHzsfCbgEXVOI0mWGWmTEkju35kAeN4M+sYi0Ob/BqqgejnQp7yyRznn+h+ow8y1WnWXUFJAIBkxBI/XxAnbGTz1USNBMEfqDvjQejyFKJ61Dqi0QLL588JzwShz9hwluhrw6pl0Y2jqHk3t4EEb7gG3jgrK55KUlkVGkjuk9OXMT4GNrYHqZSnVLF5ECxGo3H3SC0RM3mY6xFOd4H2h7tQgrZgQSB60EgXVbWJkMLib4l4Rl2Mf4NBwjjRZrOA7DnPsgg/jjRZbi091wJiQRcH4WOOe5fglVGJpsrIpEMToaDJmJMQRpNzB0nYzh5SzzugkMGHLpGxPS2+J82FLro2M2uzXLxExa46HfEWzLkyAYPgfyGEFHNvPq+2I9tzPv8A64Z0M6z+qvq7m9vMm3L4YQsMmG8ofLHe3jIxMJU+ywjxnw538eX54XpmpMarjlpJHnqGIZjirXRSAOZsfHyjFOPxa29ASzfYYZbNupgmemxkeBAGCEQM2pjMEWIHI7Qfw8DhPlMxo2aT1N/d0xbRdWPegk89zbx3nxxVxjFVEXzb7FmYzb0ahWoDqBBgRDSZUjw/rtthzSzwKzq3I6kbbSoibdcY3O+kPb1hrAjvQpC90AAgaj3i0ggmY/JrR4iCdKhO6JgkrynSoBCixkczbfEWXHsKGTZq6WYMRKnwk29+L/pI2xm04wsGWAgCZ3Bjbzx9T4irKWkmxubbC3xwl4mUrKjV02vBB/I+3Hgrg7G3jb8cKeHZ+aVItsXgAddTibcpC+G+PsxnxSUK6uGCrFjBIBBvG1xfGPCF8QYVc+AYNsDVeIAc8ZzOcdUoIgGRAkXGxJsOY9s+F1Gf4xpZgrTBgbflbDI+O2C8xqM3xoDn0xxz6VjQZrjp64xH0jHq+Lh4Jk2TJyNJwrh/Y9lUrCm9FjfQ4benPei0iRY7wfPGq9Hq7ZkxTQqihjTA0liwBWy+rIEwL3AEiScZfIcMUZctVU6oU0+zbUzQpN1AMACTJjnY2OH2TNZVQI7IoFyNMg6TuyntFvp8iT5YzLt37E3Qiy3AnSrSnQ3fJlS8d2IDAqLc43Oxjns/SjgjPl0NKiezpCouoAOWWFVb20gMDfkJ9UFZJy3Fay0Y0o7S0hi2hlaCV0mYNiJv6x2FsTyiMF0mo+m0rJCTblMeHt8ca8l0CZnJUqr5d8vUDIrrLMApun1gJk94Qp/eBNrzqGp5VcgwcNrYoYBABAsWBDTDGVvy79oYMdRxCiFQFqbNTsG0QGHeU6pNrdNr+3Eqvo4ubpq1RmIFlKgLIEwDqkg3uA0SLWAxyn69G7/czXCuMZWvmqZzIbQoC6gFWWnUDVG1QE907DvbY2mXr5ajXTMgLTemSi0kAFSopDLBUd0gAzMj7QteVTeiOVoopakznVclmVj1kputue0iL4cGllXCVOwkrKqbgrziJIvAvBHLB84x2jNvvsz9HjFJ3zD01p06b1HRh3UqhGDvUmlIBGlmvtaQAwGqr0T9H61Sn2pDAkFQ7up1iSCU1AlSsmJ7pNp3ODcz6SJRqKqqiBtTOq00u0iGi0HmfMdMUV/TCqG0r2ZDCQwU6hO6kNaQT05jC55PwapJDTiXoYHWalU1XXvKHYLRAEkDSlKVpyeRjwxojx0LPbgOh06FH1iKSSndOgEE85nlttjAnPsZZyDMSdKj/aLfh+OPm42VUxZepkXF7Tc85jBqcmgOSG3Gq9PTrRVTSRdTvJi42G+8TbeDbB8c9IlYKulmYMHZm2JuYC7QZm+/vn30g9IgydmtpjUb8mkC/OY9wxnUWd/nhuPH/czGyyrVLSYA8hisJOJloHhinV7MPSBTs8m9+RvjQcL4qGJBAkDuqSoU+GokBbA+/GdOPkN8ZOCktjE6Nip1ICshpOpbDTeNIDXJvPOADi+nnU0nUQGAKHWeazqEBZFuRkTN+iEcRm9pCstwWAHIgW7wJJmceDjLKe73p3LASZuY5jfriX4N9DFJIf5bjfZwU1FWaCXI7qW2MaoDAmL28QJaVOI07HWCbHuMJE7FQSfAxA3uRbGHqVFqEmSDB6ch54IymaWmpIgn1Z1GD4lfwj3zjJYkzuTNVV9I0VrIzNa7Ex4TaJ8IwZlvSVXHrEidgNImJ2H6tjE/T1YE6YIgiL3EezqdufvtTiTEN3+60yJG3dnxA7o+OMeN1rQJsK3HtR073uPV6xaPDc4jW4mFa/PxB/D54zQqG0uJsNzJ8G2v57RGL6VabwAALkkD4nE8oBWaHM+kKUVEhnqMNQAgLEkAseltgCTGA8n6WiX7SA266RC+rOk7kHVzuLm4xj+J5pqrqY2UKLzsxIPxx5T1Cdj7umKoYUooTKTseVULVFPdPaEsezHdDcwAdjHsvvacNaKKq02PfRn0tMn1gecb7jkR4YzL5ptMAlZHK1psPKwx5kuJBSUY9xrHaJHqmPA39mMyYm+jseRJ7C81xJhUcOZIJUnyMW6bY1Po3l5TVXlQSFA1lW0+EggXIsY2xz7iFZvpDz94n2bzh36N+kPZ1TrMIwKsBMEEEXA33n3dMdkx/ToZdS2dVpcSpUEZaSd1QSQXCsASdQlrjYGDHPa2E1WrSFIsMwyjvaypI12sFAYg3At474y7Va5FaqVVxVgm8gesYPIkWF529oAznEWGg1QrMCpAbmoGxJEMPETz3whYrCeQGzvFJJ1EsTzn8cLX4iRtzx9mqocnSFRTvJJUQORifZ49MUV8uJIVSQOZPXYnkBynwnwFsIJIXZ8ahJgXJ5flbnhV2f6v8sNM1WsFXSRfvAEnxBJ5dOticJf1th0UcdZ4Pw5DSpM9MMQiEEgGO6pBE7dfjgmi2skLpBUkMrTqU9GCm222BMhwj6mkRVqJ3FnS5AgqsggyDfwHTnhnU4OpCgnVEAFiY2MsIFz085jHkSlCqCrYNl8xUMEr2UGLxJs21wekGL4tynFYaO/UZ19URqLKSAIIOkTNonujecXrwskjXT0keq09osiJ2FidxJBttyBtThlJgQaetoGzNTZtyO8pHtEicY0ro5/gGyXFw1M0yWWowdQz2RgJkyLSFmwie7HrDGkyXCalOlV1vpphdVIalMNctZRIkyTc8/ZnBSpghezrkapZe0rHs2AP3W8OsHT5YuyLtfQXak1RlcK09nTaF72o3cMJ7zGAFGww+FezrDnqFrGpG5Mgj3arMtukeWF9fJ06PfADajGpH0mWNtQLaAD94WBgEXnC/I+kYDdmW7w2ubHY/aggGTEb4FzucDUaynSCkmPEFH2IOB40DyJ53h2Vd+1+tZmB3fTEGDIUbRHxmcZrOvTWsVptCgA946oJHegi8efj54KqcWPZllAMTuQBeDtMnYYT5bOpLMyqzjvlmZjJBJJiYk90dLRbDYQbuwLQ0NdY/wARXY3gGOpJ0gWiCb8ueAa+aWp3WKqQYUq0m/JhEnf2EHlMDnMiqIp0kQL3i+2kSpJ1EStxYmSSYEkwasznFI76ayCdLSy+/wC8DvBCm/mC6GOgQI0FJgt3r3W4NrAbRcb+Phgeg24OD82aZCFBoYCGHL/2U+JJsZi0GIC0pRk7ch43w69HNopqG0DYYpbBtbLfr/nFRp+/HKRydApTHxMDBDIcR7G0HB2EmVLmIG2IvVnFyZOTGqPZ/XFNWjB645NBaITiSPGPhTPTHhTHaNJmueWIK5nfHgGPiuOpHDGlm13JHu/p0x7muIgiFmefT5YW4+wPBHF9PNkNP9cH08+sfo7z1wox9gqQLimNsxxRDpMEEAAgbbePPALZmTgfHuMUUbxQW+bDEE7gEX6cvzxLLXYXgHnBPwkYEp0yxAAknlzxqcpwACkHqLUG4Igi5kKbxa3jdl62CTjFGvZDiPEGNQqe6Q0a5aQdXeYQQAJJP9cBcYzFlAfWAtiCsGR0Hq+I3mTznBvEKCogQ60E6m7rbtsiEzIAXc7xucLszlVCrE+Oph0sbbHw8vauPFUC2BJX07AGeo+HtxU9Yn8TFr4szNMA2/XuxSFxQq7NRKnU5df1+WA9R/U4YJl5sDfAOg43Rp3PJkdhR2H1VOdj/lrFpwVRQCLx7BjltLjFcIg7arAUCNbRAUQN8Tpcar/t6vP/ADH8fHHnPxrYdnVhliQSrRfkB/T8sR+jVUjTLg7iQp9hPz5Y5ovHcx+3rfzH+eJj0gzM/wDkV/5j/PDPl0gbNixzatUbsSNTPGkCoIJkf4bRtflEDHuX4xaKtGmGtOumiybgEyAZjnIBvbGQp+kGZn/yK/P/ADX6nxxI8fzLNBzFYjoajkc/HBfCfpmUb/M8TcldFSzKAEEspAtMd6BHURa+Aavo4ldStSlTEmz0yqNt6x0rJPg3/OKqcWrKRFaqJF4dhvvzxUvHMwCYr1tv2j/PArDK+zhvn/7PqoUdk9OpE7tokdYYQLRzPnjOZr0bzCLBpFlB3SHF53KSYtz6jqMM/wC/cxf6+t/Mf54GHFKzVBqq1Dabux5DqcOqSB4ISE6NaEFDsdViIMwZvtPtjpjw12XZiYnZiR7p/U40lXO1Akh3BMEkMQTuL3vthdxyu3ZE6jNryZ3wdGOIpAYmYmIw74YYYQaSTvrBYDqYA9WRtc9Zxl6ebcTDsLNsxG9j7xiwZp7d9tup6Y1xsGjStknCloRlFmINTTNwDyHiPZYbYALsu+x6f18sKzm3v323+8f3cVnMtPrN7zjOJnFjBKEgnl1/4wOQcBfSGn1m956Yj27fePvOOSDSGASCcXUsuSemFRrNA7x9564vXMt95vecY4s2h1TyQkDfyxd9DABkRGES5t/vt7z0xbTztT778/tH54DgwXY1Th4u0CfZO3OMQfh8ySAQN/jhYM48eu25+0cVVM2/32/iOC4s6mNxwpGBtH68cL3yO8Xvvfx6jA65l49ZveceHMsftNz5nG0ztl1SgpIgdOfPH30PwPSN74Cas0+sfefHF+RzTh5DsCNiCQfWXbBUzdjfJei9Wp9jSOr6l5xG0n+nK2NBwD0Pp9r9cysggAd5VJIMBjG08gQTB2wszXF6waBWqgANA1t0Hjj7+/MwoTTXrLBO1Rx+BwmXN6sKjpVLIU0TSgVVUfZgi1uXlzvbCjieWbvBXpyQYV4QHbqTJB/EGdsYv++q5g9vVmB/mP1XxxNeOZgyDXrESLdo/Tzwn5e3dh8g/N8CztW06gpn1lJ6T4De1tzvy+p+g+YaO0GmJvGofBhAwkznFqywFq1AA9gHYD1V6HDMcczAMCvWiP2j9D44ZwlXaBpDWj/Z1B7zgx+6fHbvfCcRr+g9M2h/CAV2ExLd35nCgcczGkfX1v5j/PFX9+Zi/wBfW2P+Y/zwKhP/AJBUh0voGgJUFx0NiY5HeN/AeW2MP/d4+82NIOOZj9vW5f5j/PGT+kv95vecOxxkrtnUj//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QUExQVFRQUFxcYGBcXGBcXGRwaGhgYGBgaFxwYHCYfGBojHBcbIC8gIycpLCwsGB8xNTAqNSYrLCkBCQoKDgwOGg8PGiwkHCQsLCkqLCwsLC0sLCwpLCwsKSwsLCwsKSwsLCksLCwsLCwsLCwsLCwsKSksLCwpLCksLP/AABEIAKoBKQMBIgACEQEDEQH/xAAbAAACAwEBAQAAAAAAAAAAAAAEBQIDBgcBAP/EAEMQAAIBAgQDBAYHBQcFAQEAAAECEQMhAAQSMQVBURMiYXEGMoGRodEUI0JSscHwU2KSk+EHFTNDgrLxFiQ0ctKiY//EABoBAAMBAQEBAAAAAAAAAAAAAAIDBAEABQb/xAAsEQACAgICAgAFAwQDAAAAAAAAAQIRAyESMQRBExQiUWEFgcEyQnHwUpHh/9oADAMBAAIRAxEAPwDOZAUuzX6tJ0JfQp+yPDDGhQonelT/AIE+WAOGUu4niif7RhmtO9sfLZXt7PWpEquVoyIpU/H6tPlhlkspQgTRpfy0+WKaGTHPEQdJjEc5OWk2MWt0Mq2VoACKNH+VT/8AnEPotAj/AAKP8tPlgRqt5nHlCthSUl7YVosqZWjt2NL+WnyxA5WjH+DS/lp8sV1K18UVsyF54fBSftgtoFzeVpkluzphQot2ab+7A2mkfVpU/wCBf/nF1Vy4N4BPtsdvdi2llwNsU3xWwHTAW4Wm+hP4F+WIUuEpP+Gn8K/LDunlbY9OXgGN5xnxpdWC4gH91UxtSQn/ANFj8MWJwSmDemn8C/LByGFk79PhiygJEnBKUn7FNIDPCaX7On/Avyx9R4bTkzSpgdezT5YanL4o04L6mdoCTI0iSOypW/8A5p8sWjhlL9lT/lp8sEql8WU0wza9gdgdLhVL9lS/lr8sWjhVL9lS/lp8sEJcxgpKU4JNmULDwml+ypfy0+WKW4fSH+VS/lp8sPky/hPwOJng5Yd33HfG/E/JjiZirkKXOjT/AIFH5YAq8Jpz3aaj/QvyxsU9FKzzptA8PhidL0Rd0LSFI2DHfxHjh8MqT7BeNvoy/DvRlXJsjGNgifhpxcfRin2qIUp62YaVCLfzMRHmRjc8E4T9Eqs9S/d0pHOdJYxNgNsHZjNUm0ItMxqLETGynYi4uRgM3mxhJxcl/JuLx3Jc+LObr6GBnCPRFJpIVWWmrN1KgEki25xCj6ErcikCBsezB1EcluBpHNgb8uuNTxviOXoVaSvSUa5iWcgQVE3JBN42nDnh3FS6BkaUK6hJm0kc/LC8n6g8cecU2vQxeG5f1M5Xm/RWAw0qrAFroCCBueq/HA9P0OqkwwQCYgIC09JiPjjsFavQcqatOmWMXtO9vMTOLa2ZVVkUxJEgQCxPh798av1W0tbYPyck9nLMr/ZyWMlLeQ/XLDTg3ojk1qA1aauJ+0AFFibgDa3xxpM/n6rldAtpYlUk3PWIuIJ9vhhXpJCldzbSYkCdJYnna+CllzTX1Ogo4YRd9jOplMqTop5TL2Bn6pAbEjpzjCav6I5OqwJoBdVhoJWTv6o58otzw4o5NXZ1Vu+hWoCJi8MBJ3kj44s7PUrhUkixQjSpN2GnxkiT09xUozj1JhPi+0KF9FsqgGigiz3ZKA3mL6pP2WPM7Wwflsnl6ZJOVospkj6tI0iADOnfUY9+La1QrJiSSqqTYCDLN1F+Z/M4mO8WIsBp74mJB0v5CwvfC2pvuTNqKWkMstlMmR/4tEGFMGjT5wYnTfHDuyX7i/wj5Y7BQfS5LbSo9oLCTFvsaYO2nxxyGcU+K8kZSXrX82LnxpX2P+GUZpU45In+0Yd0cvseeBOCUAKVOfuJ/tGH2Uyknb248jPk+pliiChcVdlfDWtlIGKVpRiXmNoCND4YAqtG2HNSLjCLP5iCwF9xPXyw/FcmLloHzp0xeSQDztO/xxWlZoIMbz+Q8cUJU1PtJO2G2V4XO9vDFzqC2BtlGXy5blhrS4dbpgrKZAKLYYUsmSR8cSzyKxiiAUsjbAuZQCcMs08E6dhhRmaow3FH2xWSXo+RcX0UxSjTsJwTTOK48UiZpstqLbAfswypUNe2K6WV0uD0OCe+kFX3BKa+GJDBuYogsTyJkYEqLjKfs5r7H1PfDHKUsLaC32w7yFLGtoyKZYMlOCaVJl2JwVRpY9zVXSLKScRZW5aXZVBV2VtXcxLbdLeHLAFCuXEoGsSGU3IPjH6tgio+pSPtCx5LqsdJm433wHlc04NleSZshMEyFJ2Jtp8PZgIeFKbayv8Accsqiriv2CKObU76jFrX8h4YE4pxQSUpnRVRNYAIuGcE32BhSPlhpluGVi8sAAwIYsF6yARzAv78Z70r4U1DNLmxT1LpdGC7HuAAj7skkeweeLMPhYse3tiZZXOWjOenfFmL0AlQNVAYtsVAcppAPmhYbESMVcB9KGy1AUWUab9+JIkyZ6j+mM7xDPGpmHqkRqNwTMWEeyBi+jmQxYHwgb9Z28sVZYR4qNaRf4uCE0+T2dGymYp5gq1OWggSZMDeIMd6RPsMTGCsyjTTqSGXSzKxmb7LAImSQOV9/HmWWzTUTYwD58rifERyxo6vpgVSkyBdSgqZJMfakAQINr+Anw5QhrRPk8bLGVJ/9+h/RzknSilaoIY3IVr3EHYCZk9MG5nLKe5T9ZH1EG4DCWFxe+rbz6DGSy3pQ9Rm7aO+IDARBAhZ5RtfDrhqaqgYMikabahLFYsBJ1C0zgk49EufBkxvaD/orU9JtqVgbCFgMIDDYwGieYxe1Ooy0+6oqgSwXu2OmP3byRbFWYz/AK4Td4Yupnd40wbG0gA7xGPcuzltSd0sjElgQoKsbnoe6DbrPXAtJSURFvi5MrTOCl9WD3lX1GJ1RNTWJjkAenXBVSmwfuwFfUylvVLEAgGbQSoMdTi/iGXDVu2db01YoBcMNImRzhtQv0MjCjIUAahqkgUtM1FGqZUXCDYfZvO4PIjAyVKjY1Lf+2XU2JQ1F192odYAE6hB2nHIu08PgcdsrITTsxWdBGqASoJ1Cx2jTe82xw3sk/afH+mKvFi1d/gXlkn0jd8HqjsqU/s6f+wY1mRz9MAb+44wnDKrBKcDu9ml/wDSP1GGNNSOcz1x8/mxfUz0UjQZvNgtYRhVns+pUgb+2cDASdr+WJ5nKQNR2wqGNJ7OlLRLL1taaQe9p8z4/HC7OUwTA6xiilm3RmAIAYEHyPjvyGPOHZZmbfF2Px5JksssWTThY3Pnh9w/MoW7xtjypktCyeeBsrp3j34b5ONKlJmYZy9I2uV+jEACqgPQmD5YCzXEESdMNBIt8cJKbA2AnziPwwVVyZKKBAF4m3nib4UJVwQ3nJJ2wWtmy08gcDnLA8/1+hgxeHxuZ8sUvQx6cfE5LfRI8/FhPDgqLUUmdYiPG974+RUHP8fywuZiDiSZjx9/lhj8THpAryJDzJ5lVkjp08RtiFWsk/a9vWcLkrnr8YxchJ3IB8SMGsUYqjHOTYSKynrjxdIII5HnHzxUvsJjli+nAAkX9m/yxkoRfRqbLhQUuTG5wzy1IDAVGLb4Z0tsQ5YqLKYStBKmcVZhSxAWZ8MWLi2lU0n8cebl2qZTF1tGb4hmdFSuBpLBkLBiYgKFb89tvHbGmp51kodoANIWYBBgC1tO8dScJM5ke01KFHaBahZyLsW9UzvB+EEY89FuIsaDGr6q7QpI0kCwUC3iNr493DOLjojmm+w7K8WNd9LGkH+yGVlLf+rfI4nxCoHQ0mUgGz6u9onmDzttO1ibWOeSkEasoAMKa1IWEMnrwBsttuc42OQrUnoLUaJKy3+vcHqDh8ZKatC5pwZyH0s9HPobhNXaoAYZ00m5susHvMogyBG9uWMzlWUgGwPqtHLxHhz9uOg/2mZerSSloaaDEqqMAxUg2Kk8iCPEY5tVy1Sm1gJaIv8Arx9+Fyj6PW8XJUVJJv7hzmAVuTIi0YmrrEMST7P1OGPA/Rntymp3YndUXU0DcieXsx0DLehFFVamtGnP3qkMx8iwn3QMTy+mtN2US82Kb/H3OccI4LmMye4vcHrOYCiBJgmxMcsdF9FODU0prUZWXR3+0cEmGI0gX0gRBiLTvj6rw18vl+yC6XKssCAl7tpMgMxQEDoTiGf46KKUwDNPtNNSmCPV36THcHvxQscfZ5GXysmTV6LM7wCoggAuAzanSxIJBAa8giI6R54+pVGy1dwuo0rSBOq4GrSbyVkGDO2H2dqVPogrUm0Hs1c+ICzpJOwvv4YR8OVqj6qrGo7R3JKzaYDdbGBsYwuaadIXCmrkMa9Z6i0iAv1mtm1C4gBNyLAzuBudsV8W4aRTSmqU+8pVqpdVm/MG5a0j27YFzHEH7FiEakUUqoMzDBipYkC9zt4G1jhpwzU2QDCZQE+qGPc7pgHf1ThlJoTbTFaVCr0BUjTTBVTy9WLm8gsBjjWpv2a+8Y7Dw/JvXVqq3ll0FAO82oHVGwi1/ljkf0Y/fPvw3xmqaX4MyXex5wgzTpjqif7RhzRTkemBsjlVShSLkJKJBmxGhdgLnffBeZrrTSxN7/rwx4GS5SpI9WclFE6mZCbG/v8AfgCrxI37xPngE8SkkRbrgdK+prdcUwxKK6IpzcuwpAS2G3AcsNd/HxwPTyPPYHD70U4cWqjpJnYbY6OdRlsCUNBecyTMonbC98iE2xuc5w0aDbbGQzlZgwFo6+WJfIyvNk+kfhqMSvLUABO5OGFKhNjNtse/R4iN8F0UhSce54uDjFWR5ZOTAGysXOBHgnBmbzgBIkavwwjOZkmfliqeZQ0LUGyWeKjzwLTied8QqEvPrW23Bx9T4Qx5kzfHnT8lNj1hCUqjmQLYvUE/ZBEdScUUODkyDFhIkD4nFv8A08xI0kyeYmPePPrhHxm9IPhR7mKmmw5C/Sekj+mGeTFoOmR0HUc/H+mK8rwyGMlAQpJ7zFrgHURfu7+7EMuxJJI1bCAJ1dSDPhE+OHX9J1bGVBwbC998M6L4ByuW0mOo3t0O/wAcGUVi2JsrHQVBa49xFcWDY+OIJq0yglQUKTB9YiT1jkPD+uMzn6wpM1NAZDPO8AMxKmI6QBy919Dr+GBKhvJ3Gx5+zC8Xm/B7VmLFYi9JVCGk4sRrUDnBSYPS4wb6MZRiigkadzcbL6kieZJP+nGYzvEjUJiYVmJn7xGlZHWw8sDcJ4hUp2BZQwiRvH2vZj6LxoccaiS5Xsd/2oZ1Oxy95ZqjMF/dgX8Nh7z0xgeGZftqsXCi5vNtoHS+H/8AaHVNStSVTq0gLA3nSLQNjJiMWej3DlygD1T33Eld+6DMLG5nc7WwycU5DcWZwwUvZsvRTh6ZdNbae2qToAiQpAAHl3Sb4YcXp3pBYD1GChoGrSCZP8OM1wTizVKrNYM7DbkgAOkHkIAHjjU1INUVCZKqVUchO5Hjifys0MUUvZPihKbbBhVYVXpVQKibgtF7bqeTRY/jeMW1fRzKvTdzSJkTcsTInaDJuTPU4S+ltfR2cHfUbbiYAPhe2Fdf0krmgwDECAGhYLTaJnc87Thnj5vi41KSoHJj4yqJpuD8cpVUo5Yy2tCpWIERBm9tIm284XcE4WatUr2mmrSfQ0cxTcXjabSLXgYxdDNvTrqb6lcRMg72nxxrDm2oZ1axv2qrUcAbFpUC3OBF7z7sdkil9S/1BR1cfubXj3CO2o6FI7QRdjEiQGBjaY364F4H2lEqtVNKlQNwYYRNhyYkn24pp5964qn1GBRF62YPqP4e/FozFRiS5nSsgDYVGJiOYAAmMa5wg7+4njKWhNwOs9DtKQAULVDKP3Wkj2RGOOdqcdczxbUjnfTDeMMwHlAjHGdWF+NkuUknrX8l08P0Rk/f/gPkMydIvyH4YcHiEgC5gXvhFkKEhfIY0WTyoJAj2nDs3GLsiabLaNSRZTOG3D+GFjYYsy3D0USZPzxqOC1wouAFHux5OfP9hkMbYdwb0ZJUF4A6b4A9N/SV+GmimVFKaoqM2tS110BY0sI9Yzi7j3p4mXpwl6h2Ufj4D49Oo5PxnilTMOalVizfgOijkL7D44HwvFlknzmtfkzPOlSO8+j/AKT0s/RapSDDQ2hgwjvaQxiCZHeEc8ZHj3drdntquhi2qR3TY8iThN/ZXx0UqWYS9nV55Qy6Yjw7PfxxoONcSp1LGNU/EdMbnxPFlk0tB4GpKmCZLjSgHWe8oJb2Ta3lGGuQ45TqLKGY3BgRvEjkDHwxlGygquJt3gYFgRA1KY6wffhQ2aqUJNJmQM19JKzE+NuvLFGPJOS+mWznUHtaNjnzqOoAGOp90x+fTAacWZD3UUGSSSJ8o+ZtaMZPh+dKVaTmYLSwmNQ1GZPME9Zwwr8RNSQxCAK5tq9bkN9pEX64yUJ8rbsdCSktKgmjXdSSIk2M3BnqRIgHDalxJSSrhlbY6ZvHTcW3kSLj2IqvEUUjSgMiGYG82FwrX9uL04mAVAJBO4BY3vFt1kECPPASTe6CSo0WWyi1ZGu4mC2pRtae6Z99uk4kvo8ZCmotNm9XTckWk2YDcgThYEdhqNRtJFqfKdhJJ7t42GKaVT6wdozEwIA9WWPeEFfAG0c/bsJRrroXKLsf1uHrTnXWLEroJ1LMTEfaIJ1R+YwHlq9JiFokhjCr2hsQD6qxu3TkZJ6Yz+e4sWFSmCFBPdCiCdLggzJIPdkX5HFXCM0aRU27ulxJ5+sAY8Bg91dAfSnR0PIq1gYmGHtJnp90xhi6xE8/HGT/AOpHekacHWCsOp3h1LAgARadvdh79NUUQKj98odM+sTuD1na+EyaY6OhlTcRYgnExthXkKkkdMNEGohR1xJOPLSG3oHz1UIk7ACT5YUGrVqSaWnTt2jHu/6Ru3wGNBnsmtQFCJBkHx5fDCjKUdCilzpnSenVT4yDPvwnHjULmlcl1+Aoy5aB8h6M0gDrUOzesxkD3A4FyHCEQqlOZ1Es5u0BpUTyAAUmN2ZPHDTjGfFGiW6kKPb09gOL/R+iFTWQe/3r7xyH66nHoYMuSMXOb76E5YJukZVMsj8SpinSC08tIIjcgHUzc/WKgTvBOGXpUoIpTtqJJ/dCmfxxq2TVfGcz2TFZ3/ZjuUzvJjvHpAN58B1wcJuU+beooCTVUAejOT0hnYQzkwOgk/G/uHjhtXzWhGc8rAc2Y7AeeIZXLwABJiw5k9MFZD0efV2leP3V5LO8dDiJP5zM5LpFWsMOPtimhwxqrGrVgsdkJsOkj8uXni2gi/SGDd2R3DsCYUGDsTAj34c5nN0vV0iNuht0wDUoqVIDBv3TER7cMlHLBu9pqtev8GqNpaoA41woB1rIoZhpDA84Nj+K+0dMXui6RKlGgdSOgFrbbGeXhit84qEgXPMYqzWcDKCOfLDcWaUIJP0M+Rc5W/YXlc8FLAGZPPnAiSeuDFz6ye8JMEjyn54y9V5N7YqNZZtM4CWRy0yx+BjWzXVaYcRbaLe7HB/ovjjqnD+KnUAdj8Mcs7bxxT+nwalN33X8nn+ZjePil1slwmlZPIfhjU0qCyDbbGUyVfSqgb6R+GGqcR08788PzwlKQhwSRpkqIok/84U8V9JtI0r/AE9vU4TZzibNYGB1wv7PVIJG3PngMXjLuYnI6WinO8TNQGCdU3JO/T44g/ElGoAExaZG+F2aADGNvC+KSce1HHGkecx/k+LugIpuUDxMWNpiSOkn3423C3+kIh1B6hENo5NeZH2bCdhjmnZuFBKkL3YMGO8CVv4gE4hTzBVtSkg8iDBHkRcYTm8dZVXTGY8nB7Ow08k6x7TF+UXvywoXINANQQpJN99iRI936mOfZ/jVWtp7R3bQIGpi0TEwTfl1w8ynp5WVVVhTYIABqpkmwj7Ljlb2nEHyGWC+lpv2XLNgl2hpxd+/KiNIQjygGfecCZbigesA2x38TeYJ2kwY2wqrelLsSSFYtvOrn5tgCrxGTIUL5E/mTimHjPjUkTZMiTuLNvXzVEFQJMzqgkEbRHI8/diqvn1UgqonVck6vd7Pzxkcpnoe+xG0xg9OJIJgm4vtt0wqXjNMJZrRqMxxdtMAESABDfEQo/QxbQ9JGUk6RpIgaR6u45cgeu345Gpx87KFt1AO3hizKcccEktv1Ij2CLYD5XXQXxvyaRalJo9UMSoXlJEmPj74xPLVqZpMyxCypMQZCgGZv0xlOLcXNQ0yFgo0kg3N1N48V35zj3huZOp+WqSRFo1BgPYR8MN+FULYhStmkSuBAmy9b/A+WNDwsKygi8G8ARy6fnjDZVXaqaawzRNiIiJm8Y0OQSpTfSwgkBrEGRe4IJH/ABiXLipd7KITbN9kXBAjD/hQ3Y7AR78ZfhJsJ540mUf1V5TJ/HEUaU9lEtxoMzhFMfvH4YzmeymtpDujGJKneDIkEcsMOKZos3hgIVgitUcSF2Xq3IYknmk83DF/gdjxqOPlIHzVDXVoUWOvTNSpI6Du6o53+IwxrVgIE4UcFdialZiS9QkHoBINvbaOQUYYil9o7nB+VP8Asj6CxR/ukFVagNMpeCDsbxz3xTwfhn/b6lMl9Rk8r3A90ctvHFuSy5dtvPDjMZpaYCjkPdijxoTnikpdMmzNRmuPYHw/LCnvuLDz5/L34rzebJm+KK+c1X2HLAVaufHBRzY/Hj8OJRjxOT5SFXE3Ou3PHlDLNvOCuwkyR78EKkYgyeQ29Hp86VC6rk5M4FqZYjDsriurRkYXHM/YUcrQmSjOPHyJ5YYjKwcXJTwby+0bKdiROGNI5Gd8ct7E9TjuaJceYxxaMer+m5HLlf4/k8rzZf0/uLEzEFfFUPvVevjOGNY6SCw7pJWxWZG8gGR/x1GAcvkTqpakqd1U1qAdQGoENsYGhlNxgjiEkIBcS7RBka3Nm6G22/Xlj2pwTZ5TzSoa5eioEqxMRaFPX81G457YKp5JSxTs5h0UCzSCQoBMX9baBve4wv4TnlEAwsRciRcgEHlzJ3X442PB8n2gVgElmJgTq0iI3kbnYTAv1xDlk8ZqlyMnmuGhQHdNMQDpBU8ifAsPHrgBeE63kOATtqlTYEiN7beeN1xJWUpSdUJWAJZWDMymptcjURPs5c6audXsyCUYNZRBYSV1aSzD6sFTq1SBBMleRRzzWvYLgmIeA8Cjs0dUcEyRBYdwsRKlYYQTIPL2YTZz0Vq9oxRSULHSZGxIiRNjLR54265PVUdu00jQ7CWUCAxpl1JAhioBkkEEAMTMmmvUcV6S0lml2JarUKo0soKlT3z3hpAnXcuxmMOU5K5Wc4XpIx3/AEfViQp5SN9za4EXkfxD2CZn0fqAGFaVFxpMx1A3iDq8p6HG/wCJJUWnpJpKhRe8nfqMxPfsNUAAkyLQLE3GPUzDpSo0qplXoEkELIhWFTtALSs3AMgaQYuMMWXJVtCmkctegRFt4I8fKMH0OC1KjlUWNMhmc6EBUX1M1luIuRyxtPSXh1KkY7J+6Syk0oSZBOklm1IWqD3RNsaPhD16dEvTYVKdOnUcCq5h9KGQJLBdZMqRYwYEXJvM3/THZsYJ9s42tO8Hl0xZSoz969gbXIj54Zcd4y2artWKopbTZV+6qqN7my4rpZt1sGIPgIPsO+DcnQGinK5VwwlCYvtII5HoRJHvw9fIpVpDSFWrJ7paDqWJU6uoj377nA1OpVj12VT+/Ek7xe+3wwXk6b94WYnvAkz9mLnzjE2Wb0w0VUvR0wNJDP0usHYiT0v7sNMr6OID9Yx1WJCgAQf3tRPI8hy2jC7JVzAFwwkkbHqYjlhhlM/pfvgRYgme9v7uQ/5xLkllp0xkaG390UaatUURUAUgyxtqUHnG0+/GpydZTci8x7OXx/PGHXiYfWvrFWtHMHkR1v8A/mcN+E8WNRmEGFAMzaQAL2te/TfriDJjyONydsojJI2K1tTzyFhhpRqWxncnSqapcCBaAZuNp8b4a5fM8jhLVD4uwxKd5OJVKCsukgEbmRjztBiL1v6YVGPHoY3Z4aKgBVACjkMfCmScVNXGnePjiVHNgefXBwgpPYMp0tDNKwQQPfhfmH1NfbETJnpitgq3Le/FrnJqkIilF2yyoJxUaeB6/ERKqtwYluU8h+eCqdX8PL3486eHeyqGb0RFHFi5fFivP/GJFvHArEkG8rZQ+XxS1LBwOPIwMsKYUcrQD2WJLl8GlRj6RjFiC+MDUsvceYxw/TjuzVQCPMY4Pqx7H6dCuX7fyQeTNyaBKPE27MalRm7PSHNzELFjIBEFZEWa84lxSp9e4WPEKxYEwCSp3g7wSYv0xHJ5oPTWmVaw7sEwG0TsbbCSLHnMgYbcBp3ZzANRnJ7Ro1Fb0lVQpO6kElgLqJEQfXerZ58ohPEspTc017SkhCKigd1tRMA1JUwJsZIIFwLEsdQSMuxo1XCGShLNdVZnYUjpBvoFzpJDbCJxlctmyAFWW1nURBuATAYbGwJ3+17caXtVQVKUArUlrhqQKLUCp2ZIAcyCJBKwmmTJJTKGqNTS2eCuGqMzs9RtdEm37MrSvcmDJk9ARc4iM5KrSpiA70IZxYFVCySbSFA2HIwZxdxbiK5aAlBezqAMgdQyBzBKDTBADKYMzYx6uosMuaCGg8ClUzWVqlCs1jSYkBmBPep0yC5gbEMAbzjo41pmt10D5XPJliaDjtO0+qJbuGapqA8iSQQQYO9MbSIOyf8A3VU1KjdmrMwKAMqFyzUwAfWJbRrIMAXnqcXSr1DWai5pK1NTTkqNJgaQRbp3g9uR5xhl6LzUq06dRmA1ssyWclgC8qZ7xGkS0kc4Asc8ariYsjWxtUpT2bEq6I7KWc6gVdQhJDAwCqlo7pE8yDiOc4eaiUxXpKoQlZMp3WVaawV7oUskG0EsYIucNs/wkUTLdm9QEArSIKoQYqatREhVDMQJMSDcGZNRNfNVCtQTTX/tVYxT1GnNQMEEWFVe9vy+zZdy5KLB7Phl60XK3ki8iI1HTJmFUi1wBHIYuPDNfrhXkEH6sCUYNKkzOk6jscLuOUKtGnkxVzFFzVrVjUfS0mmmgVDTDE92xeFCySDblp8oaZpqyMCjKHBiBpYmDsAJuYgbmwwThx3Zwif0HyjgjsFpkgjUlRwQTYNBeDG8Ecoxis16B5+lqYU1qKkjUr0zIF5Clgw2nbVjp75umbdooJ6Eg9B4D24Q8b4kaNOq32kV11czPcUH/UenLHLJK6M0cxpI7MwkAgT4b+HVrSeoxUheYO5FvHy/D2HBtLOKKbDSCxWJ3YGIkEHzsfCbgEXVOI0mWGWmTEkju35kAeN4M+sYi0Ob/BqqgejnQp7yyRznn+h+ow8y1WnWXUFJAIBkxBI/XxAnbGTz1USNBMEfqDvjQejyFKJ61Dqi0QLL588JzwShz9hwluhrw6pl0Y2jqHk3t4EEb7gG3jgrK55KUlkVGkjuk9OXMT4GNrYHqZSnVLF5ECxGo3H3SC0RM3mY6xFOd4H2h7tQgrZgQSB60EgXVbWJkMLib4l4Rl2Mf4NBwjjRZrOA7DnPsgg/jjRZbi091wJiQRcH4WOOe5fglVGJpsrIpEMToaDJmJMQRpNzB0nYzh5SzzugkMGHLpGxPS2+J82FLro2M2uzXLxExa46HfEWzLkyAYPgfyGEFHNvPq+2I9tzPv8A64Z0M6z+qvq7m9vMm3L4YQsMmG8ofLHe3jIxMJU+ywjxnw538eX54XpmpMarjlpJHnqGIZjirXRSAOZsfHyjFOPxa29ASzfYYZbNupgmemxkeBAGCEQM2pjMEWIHI7Qfw8DhPlMxo2aT1N/d0xbRdWPegk89zbx3nxxVxjFVEXzb7FmYzb0ahWoDqBBgRDSZUjw/rtthzSzwKzq3I6kbbSoibdcY3O+kPb1hrAjvQpC90AAgaj3i0ggmY/JrR4iCdKhO6JgkrynSoBCixkczbfEWXHsKGTZq6WYMRKnwk29+L/pI2xm04wsGWAgCZ3Bjbzx9T4irKWkmxubbC3xwl4mUrKjV02vBB/I+3Hgrg7G3jb8cKeHZ+aVItsXgAddTibcpC+G+PsxnxSUK6uGCrFjBIBBvG1xfGPCF8QYVc+AYNsDVeIAc8ZzOcdUoIgGRAkXGxJsOY9s+F1Gf4xpZgrTBgbflbDI+O2C8xqM3xoDn0xxz6VjQZrjp64xH0jHq+Lh4Jk2TJyNJwrh/Y9lUrCm9FjfQ4benPei0iRY7wfPGq9Hq7ZkxTQqihjTA0liwBWy+rIEwL3AEiScZfIcMUZctVU6oU0+zbUzQpN1AMACTJjnY2OH2TNZVQI7IoFyNMg6TuyntFvp8iT5YzLt37E3Qiy3AnSrSnQ3fJlS8d2IDAqLc43Oxjns/SjgjPl0NKiezpCouoAOWWFVb20gMDfkJ9UFZJy3Fay0Y0o7S0hi2hlaCV0mYNiJv6x2FsTyiMF0mo+m0rJCTblMeHt8ca8l0CZnJUqr5d8vUDIrrLMApun1gJk94Qp/eBNrzqGp5VcgwcNrYoYBABAsWBDTDGVvy79oYMdRxCiFQFqbNTsG0QGHeU6pNrdNr+3Eqvo4ubpq1RmIFlKgLIEwDqkg3uA0SLWAxyn69G7/czXCuMZWvmqZzIbQoC6gFWWnUDVG1QE907DvbY2mXr5ajXTMgLTemSi0kAFSopDLBUd0gAzMj7QteVTeiOVoopakznVclmVj1kputue0iL4cGllXCVOwkrKqbgrziJIvAvBHLB84x2jNvvsz9HjFJ3zD01p06b1HRh3UqhGDvUmlIBGlmvtaQAwGqr0T9H61Sn2pDAkFQ7up1iSCU1AlSsmJ7pNp3ODcz6SJRqKqqiBtTOq00u0iGi0HmfMdMUV/TCqG0r2ZDCQwU6hO6kNaQT05jC55PwapJDTiXoYHWalU1XXvKHYLRAEkDSlKVpyeRjwxojx0LPbgOh06FH1iKSSndOgEE85nlttjAnPsZZyDMSdKj/aLfh+OPm42VUxZepkXF7Tc85jBqcmgOSG3Gq9PTrRVTSRdTvJi42G+8TbeDbB8c9IlYKulmYMHZm2JuYC7QZm+/vn30g9IgydmtpjUb8mkC/OY9wxnUWd/nhuPH/czGyyrVLSYA8hisJOJloHhinV7MPSBTs8m9+RvjQcL4qGJBAkDuqSoU+GokBbA+/GdOPkN8ZOCktjE6Nip1ICshpOpbDTeNIDXJvPOADi+nnU0nUQGAKHWeazqEBZFuRkTN+iEcRm9pCstwWAHIgW7wJJmceDjLKe73p3LASZuY5jfriX4N9DFJIf5bjfZwU1FWaCXI7qW2MaoDAmL28QJaVOI07HWCbHuMJE7FQSfAxA3uRbGHqVFqEmSDB6ch54IymaWmpIgn1Z1GD4lfwj3zjJYkzuTNVV9I0VrIzNa7Ex4TaJ8IwZlvSVXHrEidgNImJ2H6tjE/T1YE6YIgiL3EezqdufvtTiTEN3+60yJG3dnxA7o+OMeN1rQJsK3HtR073uPV6xaPDc4jW4mFa/PxB/D54zQqG0uJsNzJ8G2v57RGL6VabwAALkkD4nE8oBWaHM+kKUVEhnqMNQAgLEkAseltgCTGA8n6WiX7SA266RC+rOk7kHVzuLm4xj+J5pqrqY2UKLzsxIPxx5T1Cdj7umKoYUooTKTseVULVFPdPaEsezHdDcwAdjHsvvacNaKKq02PfRn0tMn1gecb7jkR4YzL5ptMAlZHK1psPKwx5kuJBSUY9xrHaJHqmPA39mMyYm+jseRJ7C81xJhUcOZIJUnyMW6bY1Po3l5TVXlQSFA1lW0+EggXIsY2xz7iFZvpDz94n2bzh36N+kPZ1TrMIwKsBMEEEXA33n3dMdkx/ToZdS2dVpcSpUEZaSd1QSQXCsASdQlrjYGDHPa2E1WrSFIsMwyjvaypI12sFAYg3At474y7Va5FaqVVxVgm8gesYPIkWF529oAznEWGg1QrMCpAbmoGxJEMPETz3whYrCeQGzvFJJ1EsTzn8cLX4iRtzx9mqocnSFRTvJJUQORifZ49MUV8uJIVSQOZPXYnkBynwnwFsIJIXZ8ahJgXJ5flbnhV2f6v8sNM1WsFXSRfvAEnxBJ5dOticJf1th0UcdZ4Pw5DSpM9MMQiEEgGO6pBE7dfjgmi2skLpBUkMrTqU9GCm222BMhwj6mkRVqJ3FnS5AgqsggyDfwHTnhnU4OpCgnVEAFiY2MsIFz085jHkSlCqCrYNl8xUMEr2UGLxJs21wekGL4tynFYaO/UZ19URqLKSAIIOkTNonujecXrwskjXT0keq09osiJ2FidxJBttyBtThlJgQaetoGzNTZtyO8pHtEicY0ro5/gGyXFw1M0yWWowdQz2RgJkyLSFmwie7HrDGkyXCalOlV1vpphdVIalMNctZRIkyTc8/ZnBSpghezrkapZe0rHs2AP3W8OsHT5YuyLtfQXak1RlcK09nTaF72o3cMJ7zGAFGww+FezrDnqFrGpG5Mgj3arMtukeWF9fJ06PfADajGpH0mWNtQLaAD94WBgEXnC/I+kYDdmW7w2ubHY/aggGTEb4FzucDUaynSCkmPEFH2IOB40DyJ53h2Vd+1+tZmB3fTEGDIUbRHxmcZrOvTWsVptCgA946oJHegi8efj54KqcWPZllAMTuQBeDtMnYYT5bOpLMyqzjvlmZjJBJJiYk90dLRbDYQbuwLQ0NdY/wARXY3gGOpJ0gWiCb8ueAa+aWp3WKqQYUq0m/JhEnf2EHlMDnMiqIp0kQL3i+2kSpJ1EStxYmSSYEkwasznFI76ayCdLSy+/wC8DvBCm/mC6GOgQI0FJgt3r3W4NrAbRcb+Phgeg24OD82aZCFBoYCGHL/2U+JJsZi0GIC0pRk7ch43w69HNopqG0DYYpbBtbLfr/nFRp+/HKRydApTHxMDBDIcR7G0HB2EmVLmIG2IvVnFyZOTGqPZ/XFNWjB645NBaITiSPGPhTPTHhTHaNJmueWIK5nfHgGPiuOpHDGlm13JHu/p0x7muIgiFmefT5YW4+wPBHF9PNkNP9cH08+sfo7z1wox9gqQLimNsxxRDpMEEAAgbbePPALZmTgfHuMUUbxQW+bDEE7gEX6cvzxLLXYXgHnBPwkYEp0yxAAknlzxqcpwACkHqLUG4Igi5kKbxa3jdl62CTjFGvZDiPEGNQqe6Q0a5aQdXeYQQAJJP9cBcYzFlAfWAtiCsGR0Hq+I3mTznBvEKCogQ60E6m7rbtsiEzIAXc7xucLszlVCrE+Oph0sbbHw8vauPFUC2BJX07AGeo+HtxU9Yn8TFr4szNMA2/XuxSFxQq7NRKnU5df1+WA9R/U4YJl5sDfAOg43Rp3PJkdhR2H1VOdj/lrFpwVRQCLx7BjltLjFcIg7arAUCNbRAUQN8Tpcar/t6vP/ADH8fHHnPxrYdnVhliQSrRfkB/T8sR+jVUjTLg7iQp9hPz5Y5ovHcx+3rfzH+eJj0gzM/wDkV/5j/PDPl0gbNixzatUbsSNTPGkCoIJkf4bRtflEDHuX4xaKtGmGtOumiybgEyAZjnIBvbGQp+kGZn/yK/P/ADX6nxxI8fzLNBzFYjoajkc/HBfCfpmUb/M8TcldFSzKAEEspAtMd6BHURa+Aavo4ldStSlTEmz0yqNt6x0rJPg3/OKqcWrKRFaqJF4dhvvzxUvHMwCYr1tv2j/PArDK+zhvn/7PqoUdk9OpE7tokdYYQLRzPnjOZr0bzCLBpFlB3SHF53KSYtz6jqMM/wC/cxf6+t/Mf54GHFKzVBqq1Dabux5DqcOqSB4ISE6NaEFDsdViIMwZvtPtjpjw12XZiYnZiR7p/U40lXO1Akh3BMEkMQTuL3vthdxyu3ZE6jNryZ3wdGOIpAYmYmIw74YYYQaSTvrBYDqYA9WRtc9Zxl6ebcTDsLNsxG9j7xiwZp7d9tup6Y1xsGjStknCloRlFmINTTNwDyHiPZYbYALsu+x6f18sKzm3v323+8f3cVnMtPrN7zjOJnFjBKEgnl1/4wOQcBfSGn1m956Yj27fePvOOSDSGASCcXUsuSemFRrNA7x9564vXMt95vecY4s2h1TyQkDfyxd9DABkRGES5t/vt7z0xbTztT778/tH54DgwXY1Th4u0CfZO3OMQfh8ySAQN/jhYM48eu25+0cVVM2/32/iOC4s6mNxwpGBtH68cL3yO8Xvvfx6jA65l49ZveceHMsftNz5nG0ztl1SgpIgdOfPH30PwPSN74Cas0+sfefHF+RzTh5DsCNiCQfWXbBUzdjfJei9Wp9jSOr6l5xG0n+nK2NBwD0Pp9r9cysggAd5VJIMBjG08gQTB2wszXF6waBWqgANA1t0Hjj7+/MwoTTXrLBO1Rx+BwmXN6sKjpVLIU0TSgVVUfZgi1uXlzvbCjieWbvBXpyQYV4QHbqTJB/EGdsYv++q5g9vVmB/mP1XxxNeOZgyDXrESLdo/Tzwn5e3dh8g/N8CztW06gpn1lJ6T4De1tzvy+p+g+YaO0GmJvGofBhAwkznFqywFq1AA9gHYD1V6HDMcczAMCvWiP2j9D44ZwlXaBpDWj/Z1B7zgx+6fHbvfCcRr+g9M2h/CAV2ExLd35nCgcczGkfX1v5j/PFX9+Zi/wBfW2P+Y/zwKhP/AJBUh0voGgJUFx0NiY5HeN/AeW2MP/d4+82NIOOZj9vW5f5j/PGT+kv95vecOxxkrtnUj//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1.bp.blogspot.com/-UOamwVnkjVQ/T9UPFHsqvkI/AAAAAAAAACA/y5V1n_RC1UU/s1600/armagedo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916" y="2924944"/>
            <a:ext cx="8829675" cy="3680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727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720080"/>
          </a:xfrm>
        </p:spPr>
        <p:txBody>
          <a:bodyPr>
            <a:normAutofit/>
          </a:bodyPr>
          <a:lstStyle/>
          <a:p>
            <a:pPr marL="0" indent="0" algn="ctr">
              <a:buNone/>
            </a:pPr>
            <a:r>
              <a:rPr lang="es-CO" sz="3600" b="1" i="1" u="sng" dirty="0" smtClean="0"/>
              <a:t>Segunda perspectiva Éxodo 1:8 al </a:t>
            </a:r>
            <a:r>
              <a:rPr lang="es-CO" sz="3600" b="1" i="1" u="sng" dirty="0" err="1" smtClean="0"/>
              <a:t>cap</a:t>
            </a:r>
            <a:r>
              <a:rPr lang="es-CO" sz="3600" b="1" i="1" u="sng" dirty="0" smtClean="0"/>
              <a:t> 14.</a:t>
            </a:r>
          </a:p>
          <a:p>
            <a:pPr marL="0" indent="0" algn="ctr">
              <a:buNone/>
            </a:pPr>
            <a:endParaRPr lang="es-CO" sz="2800" dirty="0"/>
          </a:p>
        </p:txBody>
      </p:sp>
      <p:sp>
        <p:nvSpPr>
          <p:cNvPr id="2" name="1 Rectángulo"/>
          <p:cNvSpPr/>
          <p:nvPr/>
        </p:nvSpPr>
        <p:spPr>
          <a:xfrm>
            <a:off x="251520" y="1772816"/>
            <a:ext cx="4320480" cy="4524315"/>
          </a:xfrm>
          <a:prstGeom prst="rect">
            <a:avLst/>
          </a:prstGeom>
        </p:spPr>
        <p:txBody>
          <a:bodyPr wrap="square">
            <a:spAutoFit/>
          </a:bodyPr>
          <a:lstStyle/>
          <a:p>
            <a:pPr algn="ctr"/>
            <a:r>
              <a:rPr lang="es-CO" sz="3600" dirty="0"/>
              <a:t>Allí se relata el periodo cuando el pueblo de Dios estuvo en esclavitud cuando obligatoriamente tenían que obedecer las normas de su amo el Faraón.</a:t>
            </a:r>
          </a:p>
        </p:txBody>
      </p:sp>
      <p:sp>
        <p:nvSpPr>
          <p:cNvPr id="4" name="AutoShape 2" descr="data:image/jpeg;base64,/9j/4AAQSkZJRgABAQAAAQABAAD/2wCEAAkGBhISEBUUExQWFBUWFxcaGBcXGRwaGBoWHB0dGxoaHRsZHSYfFxsjGh0XHy8gIycpLCwsFx4xNTAqNSYsLCkBCQoKDgwOGg8PGiwkHyQsLCksKSwsLCwpLCwsKSwsLCwsKSksKSwpLCwsKSwsLCwsLCksLCwsLCwsKS4sLCwpKf/AABEIAKQA8AMBIgACEQEDEQH/xAAcAAACAgMBAQAAAAAAAAAAAAAFBgMEAAIHAQj/xABAEAACAQIEAwYDBgUDAgcBAAABAhEAAwQSITEFQVEGEyJhcYEykaFCUrHB0fAHFCNi4RVy8YKSFjM0Q1Njohf/xAAZAQACAwEAAAAAAAAAAAAAAAADBAECBQD/xAAoEQADAAICAgICAQQDAAAAAAAAAQIDERIhBDETQSJRMiOBobFCYXH/2gAMAwEAAhEDEQA/AOr4Wr1w+Gh2GmrYckgVUknTcVLf+E1XfQjyrHvGuONlbUD0qzmqAagHnQ3ivG1t+GcrEaNEqPWq1SlbZeIdvUhjNXtc/wCIcUuZYZwXzgW7iHSdD4gNhqBr1ox2Z7QNdushIZIEMNu8A8a9fOg486quIfJ41RPLY01lZXhpkVIsXiktozuwVFBLMdgBQzDo9/8AqOz27f2LanKSI+JzvruF5c9aG3mOOxhtj/0uFYG50u4gaqnmtvRiObQORo5xEMyi2pg3NCeifaPy0/6qr7ZxNw1ybSFjJyjU7nofWIqzXiqAIGwr2rHGVleFqzNXHHta3Nq9zVq+1ccaJtW7GopMVtm09Kgk9Y1rcuRXouCtWAriGUbt+RVcVeu2gAdhVE0SRajRq1YgUK7ScZOGtBgNWYKD0J2Mc6iXBrcRWa68xBIMA6dDQcnkTjfHQTF41ZVy3pBkNW0Ur8J4tkxX8uG7xchOYmWUjkeoMgUzI00XFayTyQtmx1irizasrXNWTV9FUyTDOdqtg6iquGX8qmnU0EfLZbWvXPOo7e9D73EczlUMBecTPWKHeRQtsJMOvRnF+NG1bOQZivxQZKj0GppVxnFctq5dtsSwGZ7NzUGd4J5D51Hx5Tbm9bLFg2ZgNdPtR+MUs43jC4xhkXKyZix2Fw8hHLasvNndbNbHjnHPRfw1hrJzOtwp4rgvW20DHX4ToRy26Vv2LxgbH2VW5IRm5EM7MDuNhAEVVxHaDJZt5GkbtBE6ahGXXZqtdh7hbHWouhpZnZckGYJOsbD1oWFt2imX+LZ2Ol7tlxp7NpbdiDicQ4t2R0Y7uf7VEk+lHnugCduftSd2bUYzHXscdbdr+hh5263HHQkws/7q3N/RkjDwbhdvCYZLSnwoDmY7sx1Z2PNmaSfWrWEUmXYQTsPuryHrzP8Aiq89+3/1Kf8AvYfiqn5n0oiKlHGVlZXk1JxhFeZa1YmsDGoJPSKjvNpXpmoL4OtSVeyrf4slvRj4oBA57wK9wfEluKxWZUwQdx9aRf4hXMhVicpyqEk7tMknrA5Vc7MYuMQyhrHjWTkkEkDkDoeeopSc39Vwxp4l8XL7G7PJ6bVreuaaGo7j71A+JEkTqN9tKe1+zO5NEz3yaiqF8YiwC6jyLAfnWX8WqCWMTtzJ9OtW2kD3VPSAvbDAG5btGYC3VkxMAgifY0OCYlZVr9vcBPCOcwTzP1jzo3iMZ3iso0UgjXc/prSviOMJaEPmFxdAuUEdJDbrWN5Vy72je8XDUY9V0XOBcLK4xnL53W3F0gQssfCB8qawdKAdmHzWGcgqWcmeo2/CjqnSfnTvhZYUKfsy/Ow3z5r0bmpMPaLGOXOozWW1YPoeWscukim8laEsMcn2WcGNqmJpavYu6MQqo0fDC6ayYaaYlcEkTS0ZFbaX0aNQ5Sf7KnaDjAw1gsT4mMCgvCsTmWeo/Gqfbp2uowVS6rsVOoI3NedlbgOHtknYCetZmbLyyf8ARp4Y4Y9fbIrOK7zF3kOgRRPv1oDxTgLAf0tGJLkeUEEA+80c7TcRTD3yV+K7bMxrsRBPzoTZ42jqzZtVUL/1Eyfp+NK09BeW0UeEcNt2mm8oueFiQ22blpXWOzHZ+zZto6WlS4yDMY111iTXPexmB/nMcrOJtW1LEdSD4Z9/wrqPEOJ92IEZo0B/PpT3hpTLyWJZqqnwkXf4k8aa3h+5tAtcuwsD+4hFX/rchfTOeVXODcLjD28LaJFm0oW5cGhuv9sIeQLZsz+cDqFDheEv43i3eYhlCWiSqJ4tQMqjMNBCljP9/Ka6PjOJ2sOga4y200AnQeQHX2p+aVTyTFaly9MtWrQUBQAANABoABsKmmgXH+IOcKz4dlkjwvMiOZHUxVLsnxpmslbtwXHViAdiV0InzExUfLKricobWxpJoXiO0GGt3Bbe9bVz9ktB/wAVnGL1xsNdFrS53bZD/dGnvXz/AIrsbicRiFVb/eEkyxJhQBPPWdxG+lUvMpaLRjdLZ9IqRW4FKPZ972GwVqw1wXblvQuZ1G4G86DTXpVw9qghKujEj7ogR86JORUtopUufYUfjuHGnepPqPlUf+pq9oXB8JE+ca1zPGuSqwNS3PTUk0bPEF/lRZa8LeVSGiM2o3HsTrQ8mXimyccc60Ve1mC/nCFDgMAhUH1J29AD51HwnhNnCszljcuWgCWY7MeQUbabetDRxuy17+kcpKhe+cnKVUQICxJ1q4cXatm3bZg5LZ7jCNQPEJnroKyZqqv32P0lMMec+k8on2rnd3EB2LnN4mJ8t6Y8Z2tssjqp8ZUhRoZnTlsKULd058gU7AzBiTpHzit+ntGKgLiroGIA3AyzOp1adJp44hxMDGvm2QBVn0BJj3qj/wDzzEZTiDGbwkW/tZQBJ/xS/wBoOIZsUzxBkSBprEEa8qQ8luY/uP8Aj6V8tfQ94U5tQAFOw8qrcS4TafK7DxTHLlQ/hHHVygAMYH19Kv4pHe0r6rlLEjXppFZzapdmpy2FsDZUJA0iIA2FWeFrLMDtNLJ7TpbTWcw3AHP9Kv8AZg3BZzMSS0tJ8zMfhVptbBWtphZ8UVbwgECYmq2P44qXLT3f6YPxOoJEwYAI6nr0pN4l2hCXyc0nOVidxsdKKXMcty3kaGDNBH9vI+sxR35NsXjx8a9EFq6111KAi4DpGhHr0psNhlDZSS7Lq3pvFUey2AKJ4yCzwZjUCJiedG78RqQN4JouDG1Lb9lMt7rpCFxXG3ASqHluelVey2Oy23Q/EDpOx1/5+dF+O4EEkpDPqSFkyvkTpI5ik3h92Cdd9Z8/OkLlzQ3Nqh+4jwoYjIwhCqQWIkkHcRQluwinQ3dOgWp+G4e/cUlEdlGk96As+VKXE+3l8O6IoVkJDBjLaGDG0mfxq6xuu9HO49B/iHHn4dNiwURcqnOFzXHOxzMTpEVW7QdrGVbVxw83EWdMucjcidxNNmE7M4Jgl9lNwG2rA3GJGvi22J1oNxrB2b7G/cJbuygVQBkVMw16/Dm8qO8dNJU/7Cyyrvihn7KcPGFtd9fM3boDAToikfCOUwRJiq/a/EJdRe9QsmuWPvaGQep2nzrbjvDjiO+DM0IghVMTrI1G+gPzFLd4XmHhFxwoAGVT6f4q2bI5njK6OhKu37CVm61vD2UQE2FQA7El2JnbQDlVGxjG8Nu0AjFomZGvIganlVnD4DLhHDyX8IaeVxjmIEHkuUe1U+BYEG6jyRlcwFMTy59JpW9ukyHliE0OHA+Ml7QDSLiCGkQdNJ+dDcdwhEujEWzkhvGN113P61ZucLfv+8V7i6QRAIJPMzvyqtxnH5LUPrmJG0aaTpP7mmrn+n+QLHf5rTKPaLirWMRYdTNu4rBhyJ0yn60YxzC5bmNSoI89NvPSkbHYu9iWBaBbEMgA1jb5SKYOD4wtbKkmREcyOhpXHl40PVKtNFXEYbwgqy6EHX129a8bDq1pywUkIx1G2h+de4/DuzIFUSGBB1K5ukjSI/EUV4Jw5u8AeNjMaaDp5VofIrTWjNqfjpdilxmHw6qFVoEhVEZSIkCOoob2exaPcfIG0AWGmVk6gz0iKfbnZvv8RcKkKlsZcqr8THUkny6xVR+EFDlt/EVO4EhgdzAkmNqUwLVbYfNXXEGXLLKQQihCvxaZs0xpzqxgsQ1m6LwUOV+wehjUdGqHHuC62AJeWDCdZiRHnIHkKJLgAqB2OY5SWj7wGse9aOLJttMWuJS2h64Pxu1iLYa2dY+HmKTP4j9j0ZDibcI4BLj7LAD6NFBgblmyuJQv9mdYCAc43YmdvKjHEe2dvEYEyYuL8anQ6qYIHSq5qmk5r2ExprTQtcK4j3fduB8S66bHnRZe0NxmDRoN/wANqUcE5UqG2ImOh5ijmExCh2mdRp6+lYnLT0aUhDivEbN5YyDMY3HM8poxcxAsYUt91CfkP1oF2e4P310uSQqmB5mpe2+FuOqWLeuYjOeiDmddp6UXGmyLpJNsSV4X3pt32nKzsgPOR9r3Mj2pk7PYcBgGbbz3M1eGCRrYsEFVCrEfZjY+vOgy2nt3GVviUg+vQ++9Gzxw1+hXBkVbOkYEEABYgAAabafSpL9u4dC4HkFrS2QoltPn+VVuI8etWFzM+WPszBP4n6U9VJLsCk6ZTxuCukMMxjeYCj8N/Skjj3Dw2KS0S2urZPDr0JIkiKKcR7eXLpCWQtlTu+pY+/L2FEOBcJw9s97dvZ7nM68/OKRq1T9jcYqlbaDvZGz3eHKBcoVjHOQY855c9aDdrOyKG9/O20GdVIuiB4l5OP7hsTzB8qMWOO2EvhVuIe88MaDXlvqelGcTdGUhgCGBkeVMO54cdinGpyb0KHZftGSqYd1U5SAAQfCkmPLTQVduWLdvvNGcuLjZeR1IJnYATE1ew/ALUzHTSIZh0J5gwPlUHEsIym0TbgtcUbgHKTOXQ7aUPHXXb9BblN9GWsO/cyzFW7tZCEwSogA8zH1qjxC7lOpuLMnRiAwPOBpHlTJcClST4VAM66RQzhWJW8fEAyqhG0gEnXXrAHzqXlnfoH8VNe2gficWHwdzKAO7YE6bkbnTr+Va4DCQLRByyisRGjeLX05VWwllrT4y18QW2TPlupPsau377W8Jhr0GFgMJ3U/htS7vk9tErEl0y7xfjtyxeSQptOpEEwwcayeoihNnBNjbne4gxa2RF0zD13yz8zTDj+GWbqxcAYROsSAec8jQnguMVCbFx4ZASjHQPZGxHmNjFS7dPv0R8bmevYK7b28rWmtfEw7vIByUSCOkbVBg8FcSAxg+Ws+VXcXeZ7hdpyg+FZ2HXrJodxHioGUbGfpFUtS3tlo5KdbGLhbESrOGGjCQBGXcSNdiPlRjA4hO7uXAIyhvnvSx2cbvlZ3H9JQVkH4iSJjyG1b9orzW8GSh6E66hdQRH+2izl0tE/Hu0xm4DxS1/JC8xygAs5PIzJ9a55x3tVddy+HJt2laRJHjI+03M77VW4292xwklLoGZVZrbRMZvBl84+lc7sdrii7EkiDr76aaUbheSFxRenM02/s6dgcfedxea2C6NIYqACI2JMFpnl5U52sZZuqlwEQ2qrEwRoZA/egr5/w3ai/cvrqdWHhG2pA/Su68D4a1rDWgyw4TUcxO4rpmsD/IDlc0toJ+ErC5dORGk+nKgHaTh63LOR1Txui6CIk+IiNtBFFcXbaARHyig9xHlNZHep+P+anLmXFtAscfmDP9HtpYRrpDQpKldGUSAF1+IAHSaHY3hfdlzpCEBjrMtqF8z1plwVsXbgzapYXN6trlHptXuD4QmKy5pNtWLNyzudDJ9ZPvWRDds0V2R8G4mcPh0zCSxJCxsg3n98qFvxDv8YLwU90lxVzeWojznXSq/at2Fw5QxtA5FJ6ACVB5xRm/w3usKiqNS1o+hM/PlROTXRXN66C1sISdBBkjQ6eXlSrx2yWxzIo2VV+QGlHrIA0g6EEgdR0nmTpQ/iPCYi4C65iZE6qw5Ty9Kd8jL+OmL+HhdNtCljO0V1YC5iNviIFWezeCa5e72+QVUZmXXKdoHUmapYDh7XroRdSY9AOZNOWItDDqi2xKqPF1LHef3yFLT1PQ9kt77ZLxXgVpk72zbCkfEoBXTqPP0oRcVs3husFMch+dMnC8SVEHQNBlZMMeRnbcR60L45woo3eKP6bHUfdb9D9Ko0mQsjXpkeM7Op3Qui45ZYImCNNZgDenWz/UVXzE5lkEjYRSfYz92QNon9Qfaj3A8Rmwyf2jKdOa6EVe/WkTXemS4lbq+JbijTYg/jyoXxnHv4C8ypVhuRAiY9iTTB3QIgqPyqtibarbYlNApOuv/FDVaK6AFzj7ulxRBUnKG56kAD1qQX71u2EtW7mVZMFdzzOlExhrKWoKKBoTl010O8dasW8Tl0CwPea510cLGA4i+a8/dNN2EJggLAjWd6JMb38mMP3bMQAA2kGDmHPTpTKB4dvOo7hgEhNeVV+TZVyA0xp5K86BhGxG+nkaH8Xvq15C6+K2pJ5QX+z5iNflTcArRoRp05GljifCLlwuUjPmMydTHl+9qvFE8drsXeL9olt+Is6jYSoMnoCN6i4bwO5i2W65yWT0+JjHIHYededr+yrBrADZ86kMW2DDUwBsDIHtXQez99bli3kAUqoVkj4SuhEx1196vdJLYLitg7E2AtrIgKgALlHQGfxqq+FfEWTZGzoRm2IPX0pt7nXXbnIH40DxPFAmbLAA5efKoxvb2GU79C12r7MlrJD3CWcBRkUQCq+Hc9QB51xTFcOdGIZGBBjavpDDDOP6glj9k7AefnQPtp2dQqHRQDpJA+vqKexZ3j/8B5MPJCT/AAr7J99fW/cBS1baTI0JEECTzrunfJ1mgeBu4ezYRbUBFUBRABiNz5nc1WxPai0kzJH9pFDy5Ob2DWLQxNcGxI67D5UE4xeQPZVdS11S3kFiB8yK3w/EVxFnvLLMIO3NeulL+Nw11L+a5MRIbkSYiPSKXv8AiQp0y5wN0XDOWPxszMB8WUHwjrJ0HvVxnk91aYEEwwX7K89vQ61mJ4Qgw9ox4gsR1nWZHMVN/Krh8NNtVVngFuevMk0usilfig6rQNxHD2xVxNMli0YXzjQ+pqXjLZ8Rbsj7TWz7KCaMWGH8v4SGIBmPvDU0OwyBsbdvHaygE9CQJ+k1TE26KUumVOOP3dwKh1nMT06Dz1q6uPV1zAZhp3ib+WYeVL2MxJuXXuzGcyAZ0GwH761VweKuvdCWkYNrEeWp1OgEdaNdVyY7iWKcaW+wt2f4MuHTK0Z2HiYdeSjyrTEqe9dd5+Q0qzfx6IVzas2g/X51NjmS0gunWYBPQ+nnTHHfoSWyj2fwV4sSUOSIBPt+/aifFOMWsOgDjvHYwtsc508R5CtcP2ntZCSeUAdfIa1yntP2wLYlmgzmOUA6ADwr9KvEbeoOrS9jj2g/iFfVsttLaIOcTJ8idI9qt9ne2+dchUW7m4CCVZp2IPM1yi5xy4QmZwfETBEnYfQDzo1wRGe6gQktmAHqTp6UTJjcrsici+jtWHxzFZuWWB5xqR9davYdkceEyBv19xVm7htNwNOuu2tAcRhrlu8XUwoTQ8yfumNwRPoYoNYUgnJUui5i1UWzrI6D/NVbeLtiMp1PXqesDWtcBjBiULI0QcrIRJU+246Gt7/DWzA5x4T90AxQXGgXNl1iRv6zt6elVFxtwySoYfZy7k9SeX+aG8V4mbTJa+IkaltCR+n615Y4wRaMGdBlI5RE+xqiSQTkwhjMZctoxOoy6wfh039J0ofieJEXFcE/CAeYkiRrz0/CouP48tbMHkQwHsYNK2Ax7lMk+GTpPMfDy6VK6Zy2NnGsSrWFuA+O2w0jSHgH32PtU3Zyw3dZ/wCmVLsYckQdswjf0paxmNYWlQTFxlEcgQZJPsKYOC8QsmygyyQpmNy2pqVCZW6chvi2PFrDucwLhTt1O2nKknCXyXzN8CkGORaNJ/GjfaW6otgKD4/F5ECI286oX7CqgXnEt6xXa49BsW2tlqxxAKpc7zNE8FiVdfFsQdxSq2TIyMYbcEnn0oTiOPEKACxO3761fnoNWtdhni121Zvg5c1rMM6gkAciRHMUd7Q4GxhrAuWbKOzMoGclhG8wT+5pNBLiTz3nnp0o/Z40r4FrN4+O2oNphpmiAAfMD6VEvkLWu00eWuNt3bhBatMRpkXL4xEGJg9DXl3ixuBUu6NmzFl+EjQECdjuY6ilj+bYEZlJB2K/pRbh/Av5iLjMEtAfEZkwTOUH8TVG6fRbUjXxG/3rQrr3ajwgHdoAhjyA8qWeI4xgfHcW9dZtLdsmAOQUAbCq3FOI2rbZbZITku7E9TrpQ3DY494bgYq2gQg+ICIgR1ruKla0Sml6HXs42JGGv9/bNsaFJnpBGvSB86gxrsmBJmGxF4yeqAf4qDh9vEwzMbuXu2nvJj/9elEMbhoTDOyzb7sL/tcmQfOajDPbYC9ukmxUXGS4tqCzkgKoGpP6U7cBwdrD5hdu2/5h18YzDwr9wDn5nma5rxDiypiScM2QKrKbn2nb7WU/YB20jSh64mWEgT56n60fjxJpcvbGPFYoXgsSWtz4RuynUweoiYosjri8GULEAEFo0MCDAPImqfD+EqHOkdeUn86m/wBAKtNpisQbizoQZ1gbenrURL9krIvTNv8ATbSFWtIDlKwSJM9STpM0j9vOAd1iTeVS1q5JJj4H3YehOxro+KcwAjGSu0+Ag9fvEHnvB8qq3bZyQ66uACrazGsf7QaPir43tFLnfSOL2bQzCJ/Zp37Hobd1HOsMGAGh02OtGeKdn8KMpt207wHkIBzGNSOm4qhh1RLmZ0kBiCJ8II5abVObOq6RaMTn2dIv9olQEs6ZjtbBBM7AdCaJ4biivbgwdIk/Wua4y/a0ZbNoEaydQPadaHWOK3FE5yPM6UF5Q/GfscMRiVsXy1pihJ8QGzDlIO9WLPbNWfu7olTMOk/Vd4pVsYHEOc3du/IERE6aEzvqK37PYU4jEQRlUEz1086DydPohpDfxDg5uk3UZWDIFDfdGskc9o19ahs9nctoA3JzRt0/cUR7NYA27dy2CSFuNHkCAYq9fvKoJLAQPEddB5/hROIo6aehE4vw9gpKyFGaY1J5SQKXsJwjEs2ZYVc32zlPyPzrqty/ZRpLLJ6rzPKeVYcMmp8HWT4h5+ldwI+TQijG2rWa0zZtDqNs+4MnlP0NUcFdvITlywHhSGG7GBXQxhg/hKggkQQNMvPXn6UucXtJcJS2Aij4Rt4wcwJ9SI96Ph8esr0gWXyphJsiCFilsksx1Y7ws9ekVpjcSSzTsa34fiFFtrpMtc28lBiD0M8vShPE3LFmmAIjoTSdpp6Zqy1xTRrisQD9kOaYew/BFNw4hx8GlsHYvzaOcbeppTsEKJmYn/iugpxC1h7dq1cJLqillVZgkZtZ051OJb7YDNTfSKXafs5lJuWBGhLWxrB3zKOnkKVUloI/fqOfpTXiuI3e8Yo4PiMAnUDkNNtKEY22t1885Lmxn4W85GkzU1Ut9BYx2pWyNeJoigrathup1HqAdh5VBf4m1xYB8IBl+bR0HT6VFd4cLeV8Sc42AT4AdYnmaGXbveXfDpJgDYAenSobO4hPgGBQobjKXfUDN8Mfj9KivcFc3C4KL4gQBy1mosRw82kkupMjQb/SrQx9sLAbToBQ+T2S9emOHB+L3cSz2brKwe22qrlg/nv9KFfxV4u2GwK20+JyBI3CrEny/wA0Ew3FAG/pkhiI8K6nnGmtCf4pYi8MPgA8jNZMk82Laz7Zac8RJvWhHMtVsTRjmBMAa6xyHKfwqR8ST4h5b7z0FCbeJMZSTrC6fd/OvbOKYNz5bfvetR4kAWTR2fiHGQtsqg8T89Ph/U61J2X7REuLESeT7lY1g/eA1pY47h3t2O9TxCIlBmj85qr2KxSJa/8ANAvOdfFqFB+EDeToTWTjVNPJ/gcrS/BHWLlm2LbFlUoCWJ6TzHT2pN4zxLO2YAqugA8qjs9prlxMuUxOssYPqDUeJx1oDx21E9CZHn5VW8m3pF5hT2VcbxIEZVO3ONSfyAr3BXkceISzE51BiRyIJ2I+tUbeHQFWCF1Myp0hpMQeelT8E4Q73O9KkWiTCzuJ09qo42i/Jl84CyeTCT9/f6VewvA7DGBIY/e8RPoToPlTBwvsup8VwAz+HTyoLx62tm44B8IErrqPL2NRWNqSV77GXAKFtpagHWF84Mg/vpS5wa8FxjhT4Rcff7pOn78q3w3Emv28ObUloIYrrDjTWeu/vVbuzavXACSyoN98x/zUYpalbRSmnXQbwvai3ZzqxnM7Try0H5Uc4bxtLqk2tUGm0ajca8xpSPf7KXokkDqYJ1Pl61JwvB4jDCHuW+71YqQwMkfZO0yBpTM8/wDl6AW8dPr2N+MYOZKqBOpcVriFKglFXPGUfd16jrSl/wCKrrKAxjTdNv8AmrlvtXlWGhxH2h+an8qqskb0VeB66GXC4pg0XAgg6kDQfkD+tJ38u9wtGjKSR0KyYPqNiKOcL7WJfF1FR1OQmZmfpIqjGmZZmOXOtvwZTltGR57+PSF3GL3Hii4qk+NILoG9hmXyO3KqPFeLZ8pylbegXwmCffc+VNri2wOYsgO+pX97UtYjCWJe/cvlmVvCRmYWx/YGnM568jtU5/CjI9+mT43m1E69gpMS9y8tlCq3GaPHoqwdSx/KnbiOW7jPjz+C3nI2LAEGPI0goUTOyo1ruwGAYzdueIAs5OywTCgak+VEsPj1JzAct9jHKsjy8XxypS6Njxr5vlQf41duXCFVVXuo/qD4zl6nTSCNNdqhPELlpStxA8iFYEe2vOocJxPOcpMmCQesDnVnjjhcMjKYZwPQgjpSLrb7H0tJuRfDu4CjWeXn+zRPhNrLbZmt5iDsdGGmunSg4uxBGhB05jSjK8YQ5RcESN+XzHKraBp97NcVxA3P/bVQpg9eu0Co0xd0wFRfLLaB+sVf4ZhbZYtdM25kDqeXmaY7OKGUXIyWh8/l7VMwvZL2xUw9nHJdF4WrgYAiSgiNvh0mtP4gC9isJYzoRctSbhylVWdhHNj5bU/8MxRv6mYg6cvKT1rS8UcurkC1bbxFuflTWNOHtC9xy9nzzcwJUbfjoP0qKxYJE/5MV2zjHZ+xjGJUxCnQDwkctRrSdwHsO2Ixf8uwKrbJLN0WeXXNoBTsZ99C14uIQ4Zj3sNpqOanmOvkaO/6Thrqm6ltCTJE6eLrpsfxpZ4ZjFc5WPiGg5E1vi38JbXKNFE9Dz8zWIlUvRpPi1tjMvZO1sAR4RMNEmosV2eYAKAxI+EgTp5n0oZwXjjsSMxBgQPQVcxHEL3/AMpFG5L7Bcf0DuI8De2DbVgCCp10jSQVJ0PtRXs3xjubZkqRMSddecDpQjG4osdbru+gUQT4p0GvnRu32etPbHeW+6YnxANrPX3qeei0T2eYvtplXwt19aVcXxI3XzEiOh208qZv/B+HjfXrmmhV7hFl7v8ATuKp5gwoGXQnWefWpT5EZOSXo24BiLaXMwLKdyAdJ6wZn2on/NjNeuXZGYggkfZUjl7VLYwb24JC240e8QA2Xc5FTQCOfOtMQhxNsrlym4lxwdiBMLPqZHvVtAFr2TL23ZjJKKJkaMf8UTwXaxHJzMsCAY1mRMa0lWeFgCGBIECFOv8AzVjC8Etd4WyEyPvDwxzkc4okut9nVMNehrxOOwL5fDaGbTUZWnXQEb1SxnAsK6+Bnt7jqD7HUVvheyKNrCxEg76j1M7VeTgAEnUc4mJMa1bgm+0Db/QPwPA7WHZXF18pAnXLPOCBqBQWz2rRbt202XwMcusSnKCedN1rCAuFddtYOx5fnXOePcLt3MRcs24Dd4fHyC/djnz+VGw53hvS9FM/jTmxfkuwzxDtDYYeJQR5tpS/iOLW7jqiqtoM0Zl8MAazm8tTWo7HYkyoFgAD4zzA9t6XLl17Yl0DEEgFpyf9q6H3rTnyZv7EJ8R4+9DNYxAvXZhsrXLSliJ8CS2USfhAWSeZY0w9meHYY5rbqrhmcW2HKDOX3Q+2U0kpxq9fAtA6NEqg1blrGw8hpR/C4hbD2LYYFgxZ4MhdDoTzbWT0ig+TxeNsLg3GRf6Gy72RtBs9pisAiDqIIj50ucZwd5VVLhLKkQR09KOW+KHeRHTlXqcQUzm1nTWsLo2voU7VmSob4W6VlzBjMN8s/TnWY3Ef1CF+GTFSWbhOWfPXr7VV7QP7CGHsN3gJ0WPCPL05CmfjAH8jBkaoEHV5/CJoFaYMVJA8IAjqKv3rrX3VBEAgxy0296iewjDnBQXtyx7tUUAqI101JPz0oM94328GlufCAd/M9SaIcexqW7S4VDBIHeEdDr82/ChKnJcFuIgCI36UZ1vSRRddsdeFYQImggmquI4cyYgYi2BmjK6zAdJmP9w3B9a2wuLykAnXQRP1onYINMR12gdz+ziGEwCqxYSTO5M1fsgC0TAnaSJMH1rKykrbdMu+izw892IXnVsOToSdwNyPwrKyrI7bIsJhFa6xaSbZ8Op6UPuYti5HQVlZUV6IlsgbFsOdVLV494G5zz16dd68rK6UWbOlYcC5aGYDrA0GnlWt54RjprA9t4rKynEJv+Qs4riJN1BlQSYJAMwAPOtXxjCTpy/elZWVQuErWKZmEnc0etsYJnUDQ1lZRIIoAcV41ezKuaIaJGhg7g9RpUPZ8AXrtwKM5RTPmTBI6VlZS+T+Qzg7XZD2k4rcIjNAgaD9d6CrdhCIBHQzH41lZVEFv2DntjOMo7vMrZu7JWRI0MHap+H8Ltg6A6eZryso+S64639C/Fct6CtywgScon1b9aDXca4WAYE1lZQMfo6vZthlldzrH1irOGYnQnY6V7WVNnSE7LGmHsqs35PJSfesrKCvZd+wVYul7rOxlmJJPnJH4UY4VaDYtJ10P02rKyiQW+i3jnIvORplGlHsDdJW35gTWVlOSRXo/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1.bp.blogspot.com/-kkxCtHXEOfk/Ti2hw1F8jxI/AAAAAAAABCU/7L85Dn70ls4/s1600/esclavos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742987"/>
            <a:ext cx="4032448" cy="445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65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wipe(down)">
                                      <p:cBhvr>
                                        <p:cTn id="14"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656183"/>
          </a:xfrm>
        </p:spPr>
        <p:txBody>
          <a:bodyPr>
            <a:normAutofit lnSpcReduction="10000"/>
          </a:bodyPr>
          <a:lstStyle/>
          <a:p>
            <a:pPr marL="0" indent="0" algn="ctr">
              <a:buNone/>
            </a:pPr>
            <a:r>
              <a:rPr lang="es-CO" i="1" dirty="0">
                <a:solidFill>
                  <a:srgbClr val="FF0000"/>
                </a:solidFill>
                <a:latin typeface="Script MT Bold" pitchFamily="66" charset="0"/>
              </a:rPr>
              <a:t>¿Qué nombre le dio Dios al Faraón de Egipto?</a:t>
            </a:r>
          </a:p>
          <a:p>
            <a:pPr marL="0" indent="0" algn="ctr">
              <a:buNone/>
            </a:pPr>
            <a:endParaRPr lang="es-CO" dirty="0"/>
          </a:p>
          <a:p>
            <a:pPr marL="0" indent="0" algn="ctr">
              <a:buNone/>
            </a:pPr>
            <a:r>
              <a:rPr lang="es-CO" dirty="0">
                <a:solidFill>
                  <a:srgbClr val="FF0000"/>
                </a:solidFill>
              </a:rPr>
              <a:t>Ezequiel 29:3</a:t>
            </a:r>
            <a:r>
              <a:rPr lang="es-CO" dirty="0" smtClean="0">
                <a:solidFill>
                  <a:srgbClr val="FF0000"/>
                </a:solidFill>
              </a:rPr>
              <a:t>.</a:t>
            </a:r>
            <a:endParaRPr lang="es-CO" dirty="0">
              <a:solidFill>
                <a:srgbClr val="FF0000"/>
              </a:solidFill>
            </a:endParaRPr>
          </a:p>
        </p:txBody>
      </p:sp>
      <p:sp>
        <p:nvSpPr>
          <p:cNvPr id="4" name="3 Rectángulo"/>
          <p:cNvSpPr/>
          <p:nvPr/>
        </p:nvSpPr>
        <p:spPr>
          <a:xfrm>
            <a:off x="323528" y="5517232"/>
            <a:ext cx="8424936" cy="1354217"/>
          </a:xfrm>
          <a:prstGeom prst="rect">
            <a:avLst/>
          </a:prstGeom>
        </p:spPr>
        <p:txBody>
          <a:bodyPr wrap="square">
            <a:spAutoFit/>
          </a:bodyPr>
          <a:lstStyle/>
          <a:p>
            <a:pPr algn="ctr"/>
            <a:r>
              <a:rPr lang="es-CO" sz="3200" i="1" dirty="0">
                <a:solidFill>
                  <a:srgbClr val="FF0000"/>
                </a:solidFill>
              </a:rPr>
              <a:t>Pregunto: ¿Es el mimo que oprimirá al pueblo de Dios en la ultima crisis?</a:t>
            </a:r>
          </a:p>
          <a:p>
            <a:endParaRPr lang="es-CO" dirty="0"/>
          </a:p>
        </p:txBody>
      </p:sp>
      <p:sp>
        <p:nvSpPr>
          <p:cNvPr id="5" name="4 Rectángulo"/>
          <p:cNvSpPr/>
          <p:nvPr/>
        </p:nvSpPr>
        <p:spPr>
          <a:xfrm>
            <a:off x="323528" y="2420888"/>
            <a:ext cx="5184576" cy="2677656"/>
          </a:xfrm>
          <a:prstGeom prst="rect">
            <a:avLst/>
          </a:prstGeom>
        </p:spPr>
        <p:txBody>
          <a:bodyPr wrap="square">
            <a:spAutoFit/>
          </a:bodyPr>
          <a:lstStyle/>
          <a:p>
            <a:pPr algn="ctr"/>
            <a:r>
              <a:rPr lang="es-CO" sz="2800" dirty="0"/>
              <a:t>Habla, y di: Así ha dicho Jehová el Señor: He aquí yo estoy contra ti, Faraón rey de Egipto, el gran </a:t>
            </a:r>
            <a:r>
              <a:rPr lang="es-CO" sz="2800" i="1" dirty="0">
                <a:solidFill>
                  <a:srgbClr val="0070C0"/>
                </a:solidFill>
              </a:rPr>
              <a:t>dragón</a:t>
            </a:r>
            <a:r>
              <a:rPr lang="es-CO" sz="2800" dirty="0"/>
              <a:t> que yace en medio de sus ríos, el cual dijo: Mío es el Nilo, pues yo lo hice.</a:t>
            </a:r>
          </a:p>
        </p:txBody>
      </p:sp>
      <p:pic>
        <p:nvPicPr>
          <p:cNvPr id="2050" name="Picture 2" descr="http://4.bp.blogspot.com/-_ddGJlEsM0c/T7mQcTozWcI/AAAAAAAACJg/vYWU5ml1OIk/s400/Ramses_II.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446650"/>
            <a:ext cx="2952328" cy="2494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276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16624"/>
          </a:xfrm>
        </p:spPr>
        <p:txBody>
          <a:bodyPr>
            <a:normAutofit fontScale="85000" lnSpcReduction="10000"/>
          </a:bodyPr>
          <a:lstStyle/>
          <a:p>
            <a:pPr marL="0" indent="0" algn="ctr">
              <a:buNone/>
            </a:pPr>
            <a:r>
              <a:rPr lang="es-CO" dirty="0" smtClean="0"/>
              <a:t>Note que Dios en su gran amor para salvar al hombre, utiliza medios para conducir a su pueblo en medio de los paganos para que a través de ellos estos sean evangelizados y se salvaran. </a:t>
            </a:r>
          </a:p>
          <a:p>
            <a:endParaRPr lang="es-CO" dirty="0"/>
          </a:p>
          <a:p>
            <a:pPr marL="0" indent="0" algn="ctr">
              <a:buNone/>
            </a:pPr>
            <a:r>
              <a:rPr lang="es-CO" b="1" i="1" dirty="0" smtClean="0">
                <a:solidFill>
                  <a:srgbClr val="FF0000"/>
                </a:solidFill>
              </a:rPr>
              <a:t>¿Porqué actúa Dios de esta manera?</a:t>
            </a:r>
          </a:p>
          <a:p>
            <a:pPr marL="0" indent="0" algn="ctr">
              <a:buNone/>
            </a:pPr>
            <a:r>
              <a:rPr lang="es-CO" dirty="0" smtClean="0">
                <a:solidFill>
                  <a:srgbClr val="FF0000"/>
                </a:solidFill>
              </a:rPr>
              <a:t>2Ped.3:9</a:t>
            </a:r>
            <a:r>
              <a:rPr lang="es-CO" dirty="0" smtClean="0"/>
              <a:t>. …</a:t>
            </a:r>
            <a:r>
              <a:rPr lang="es-CO" i="1" dirty="0" smtClean="0">
                <a:solidFill>
                  <a:srgbClr val="0070C0"/>
                </a:solidFill>
              </a:rPr>
              <a:t>no quiere </a:t>
            </a:r>
            <a:r>
              <a:rPr lang="es-CO" i="1" dirty="0">
                <a:solidFill>
                  <a:srgbClr val="0070C0"/>
                </a:solidFill>
              </a:rPr>
              <a:t>que ninguno perezca, sino que todos procedan al arrepentimiento</a:t>
            </a:r>
            <a:r>
              <a:rPr lang="es-CO" dirty="0" smtClean="0"/>
              <a:t>. Por tanto, lo que hizo Dios en Egipto se repetirá en el futuro.</a:t>
            </a:r>
          </a:p>
          <a:p>
            <a:pPr marL="0" indent="0" algn="ctr">
              <a:buNone/>
            </a:pPr>
            <a:endParaRPr lang="es-CO" dirty="0"/>
          </a:p>
          <a:p>
            <a:pPr marL="0" indent="0" algn="ctr">
              <a:buNone/>
            </a:pPr>
            <a:r>
              <a:rPr lang="es-CO" dirty="0" smtClean="0"/>
              <a:t>Recordemos que todos procedemos de Adán, tanto creyentes como incrédulos,</a:t>
            </a:r>
            <a:r>
              <a:rPr lang="es-CO" i="1" dirty="0" smtClean="0"/>
              <a:t> </a:t>
            </a:r>
            <a:r>
              <a:rPr lang="es-CO" i="1" u="sng" dirty="0" smtClean="0"/>
              <a:t>solo que estos han utilizado mal la libertad diciendo</a:t>
            </a:r>
            <a:r>
              <a:rPr lang="es-CO" i="1" dirty="0"/>
              <a:t>:</a:t>
            </a:r>
            <a:r>
              <a:rPr lang="es-CO" dirty="0" smtClean="0"/>
              <a:t> «Yo haré lo que quiero».  </a:t>
            </a:r>
            <a:endParaRPr lang="es-CO" dirty="0"/>
          </a:p>
        </p:txBody>
      </p:sp>
    </p:spTree>
    <p:extLst>
      <p:ext uri="{BB962C8B-B14F-4D97-AF65-F5344CB8AC3E}">
        <p14:creationId xmlns:p14="http://schemas.microsoft.com/office/powerpoint/2010/main" val="3266628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dirty="0" smtClean="0"/>
              <a:t/>
            </a:r>
            <a:br>
              <a:rPr lang="es-CO" dirty="0" smtClean="0"/>
            </a:br>
            <a:r>
              <a:rPr lang="es-CO" sz="3600" b="1" i="1" dirty="0" smtClean="0"/>
              <a:t>En </a:t>
            </a:r>
            <a:r>
              <a:rPr lang="es-CO" sz="3600" b="1" i="1" dirty="0"/>
              <a:t>ambas situaciones Dios </a:t>
            </a:r>
            <a:r>
              <a:rPr lang="es-CO" sz="3600" b="1" i="1" dirty="0" smtClean="0"/>
              <a:t>envía </a:t>
            </a:r>
            <a:r>
              <a:rPr lang="es-CO" sz="3600" b="1" i="1" dirty="0"/>
              <a:t>un </a:t>
            </a:r>
            <a:r>
              <a:rPr lang="es-CO" sz="3600" b="1" i="1" dirty="0" smtClean="0"/>
              <a:t>mensaje </a:t>
            </a:r>
            <a:r>
              <a:rPr lang="es-CO" sz="3600" b="1" i="1" dirty="0"/>
              <a:t>y un mensajero </a:t>
            </a:r>
            <a:br>
              <a:rPr lang="es-CO" sz="3600" b="1" i="1" dirty="0"/>
            </a:br>
            <a:endParaRPr lang="es-CO" b="1" i="1" dirty="0"/>
          </a:p>
        </p:txBody>
      </p:sp>
      <p:sp>
        <p:nvSpPr>
          <p:cNvPr id="3" name="2 Marcador de contenido"/>
          <p:cNvSpPr>
            <a:spLocks noGrp="1"/>
          </p:cNvSpPr>
          <p:nvPr>
            <p:ph sz="half" idx="1"/>
          </p:nvPr>
        </p:nvSpPr>
        <p:spPr>
          <a:xfrm>
            <a:off x="457200" y="1600200"/>
            <a:ext cx="4038600" cy="4853136"/>
          </a:xfrm>
          <a:blipFill>
            <a:blip r:embed="rId2"/>
            <a:tile tx="0" ty="0" sx="100000" sy="100000" flip="none" algn="tl"/>
          </a:blipFill>
        </p:spPr>
        <p:txBody>
          <a:bodyPr>
            <a:normAutofit fontScale="77500" lnSpcReduction="20000"/>
          </a:bodyPr>
          <a:lstStyle/>
          <a:p>
            <a:pPr marL="0" indent="0" algn="ctr">
              <a:buNone/>
            </a:pPr>
            <a:r>
              <a:rPr lang="es-CO" b="1" i="1" dirty="0" smtClean="0">
                <a:solidFill>
                  <a:srgbClr val="FF0000"/>
                </a:solidFill>
              </a:rPr>
              <a:t>En Egipto;</a:t>
            </a:r>
          </a:p>
          <a:p>
            <a:pPr marL="0" indent="0" algn="ctr">
              <a:buNone/>
            </a:pPr>
            <a:r>
              <a:rPr lang="es-CO" b="1" i="1" dirty="0" smtClean="0">
                <a:solidFill>
                  <a:srgbClr val="FF0000"/>
                </a:solidFill>
              </a:rPr>
              <a:t> Moisés</a:t>
            </a:r>
          </a:p>
          <a:p>
            <a:pPr marL="0" indent="0" algn="ctr">
              <a:buNone/>
            </a:pPr>
            <a:r>
              <a:rPr lang="es-CO" sz="4600" dirty="0" smtClean="0">
                <a:solidFill>
                  <a:srgbClr val="FF0000"/>
                </a:solidFill>
              </a:rPr>
              <a:t>Éxodo 5:1</a:t>
            </a:r>
            <a:r>
              <a:rPr lang="es-CO" sz="4600" dirty="0" smtClean="0"/>
              <a:t>.Después </a:t>
            </a:r>
            <a:r>
              <a:rPr lang="es-CO" sz="4600" dirty="0"/>
              <a:t>Moisés y Aarón entraron a la presencia de Faraón y le dijeron: Jehová el Dios de Israel dice así: </a:t>
            </a:r>
            <a:r>
              <a:rPr lang="es-CO" sz="4600" i="1" dirty="0">
                <a:solidFill>
                  <a:srgbClr val="0070C0"/>
                </a:solidFill>
              </a:rPr>
              <a:t>Deja ir a mi pueblo a celebrarme fiesta en el desierto.</a:t>
            </a:r>
          </a:p>
        </p:txBody>
      </p:sp>
      <p:sp>
        <p:nvSpPr>
          <p:cNvPr id="5" name="4 Marcador de contenido"/>
          <p:cNvSpPr>
            <a:spLocks noGrp="1"/>
          </p:cNvSpPr>
          <p:nvPr>
            <p:ph sz="half" idx="2"/>
          </p:nvPr>
        </p:nvSpPr>
        <p:spPr>
          <a:xfrm>
            <a:off x="4648200" y="1600200"/>
            <a:ext cx="4244280" cy="4925144"/>
          </a:xfrm>
          <a:blipFill>
            <a:blip r:embed="rId2"/>
            <a:tile tx="0" ty="0" sx="100000" sy="100000" flip="none" algn="tl"/>
          </a:blipFill>
        </p:spPr>
        <p:txBody>
          <a:bodyPr>
            <a:normAutofit fontScale="77500" lnSpcReduction="20000"/>
          </a:bodyPr>
          <a:lstStyle/>
          <a:p>
            <a:pPr marL="0" indent="0" algn="ctr">
              <a:buNone/>
            </a:pPr>
            <a:r>
              <a:rPr lang="es-CO" b="1" i="1" dirty="0" smtClean="0">
                <a:solidFill>
                  <a:srgbClr val="FF0000"/>
                </a:solidFill>
              </a:rPr>
              <a:t>En la gran Babilonia</a:t>
            </a:r>
          </a:p>
          <a:p>
            <a:pPr marL="0" indent="0" algn="ctr">
              <a:buNone/>
            </a:pPr>
            <a:r>
              <a:rPr lang="es-CO" b="1" i="1" dirty="0" smtClean="0">
                <a:solidFill>
                  <a:srgbClr val="FF0000"/>
                </a:solidFill>
              </a:rPr>
              <a:t> la iglesia</a:t>
            </a:r>
          </a:p>
          <a:p>
            <a:pPr marL="0" indent="0" algn="ctr">
              <a:buNone/>
            </a:pPr>
            <a:r>
              <a:rPr lang="es-CO" sz="3300" b="1" dirty="0" smtClean="0"/>
              <a:t> </a:t>
            </a:r>
            <a:r>
              <a:rPr lang="es-CO" sz="3300" b="1" dirty="0" smtClean="0">
                <a:solidFill>
                  <a:srgbClr val="FF0000"/>
                </a:solidFill>
              </a:rPr>
              <a:t>Apoc.18:1-4</a:t>
            </a:r>
            <a:r>
              <a:rPr lang="es-CO" sz="3300" b="1" dirty="0" smtClean="0"/>
              <a:t>. </a:t>
            </a:r>
            <a:r>
              <a:rPr lang="es-CO" sz="3300" dirty="0" smtClean="0"/>
              <a:t>Después </a:t>
            </a:r>
            <a:r>
              <a:rPr lang="es-CO" sz="3300" dirty="0"/>
              <a:t>de esto vi a otro ángel descender del cielo con gran poder; y la tierra fue alumbrada con su gloria</a:t>
            </a:r>
            <a:r>
              <a:rPr lang="es-CO" sz="3300" dirty="0" smtClean="0"/>
              <a:t>. </a:t>
            </a:r>
            <a:r>
              <a:rPr lang="es-CO" sz="3300" b="1" baseline="30000" dirty="0" smtClean="0"/>
              <a:t>2 </a:t>
            </a:r>
            <a:r>
              <a:rPr lang="es-CO" sz="3300" dirty="0"/>
              <a:t>Y clamó con voz potente, diciendo: Ha caído, ha caído la gran Babilonia, y se ha hecho habitación de demonios y guarida de todo espíritu inmundo, y albergue de toda ave inmunda y </a:t>
            </a:r>
            <a:r>
              <a:rPr lang="es-CO" sz="3300" dirty="0" smtClean="0"/>
              <a:t>aborrecible.</a:t>
            </a:r>
            <a:r>
              <a:rPr lang="es-CO" sz="3300" dirty="0"/>
              <a:t> </a:t>
            </a:r>
            <a:endParaRPr lang="es-CO" sz="3300" i="1" dirty="0">
              <a:solidFill>
                <a:srgbClr val="0070C0"/>
              </a:solidFill>
            </a:endParaRPr>
          </a:p>
        </p:txBody>
      </p:sp>
    </p:spTree>
    <p:extLst>
      <p:ext uri="{BB962C8B-B14F-4D97-AF65-F5344CB8AC3E}">
        <p14:creationId xmlns:p14="http://schemas.microsoft.com/office/powerpoint/2010/main" val="1084232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5">
                                            <p:bg/>
                                          </p:spTgt>
                                        </p:tgtEl>
                                        <p:attrNameLst>
                                          <p:attrName>style.visibility</p:attrName>
                                        </p:attrNameLst>
                                      </p:cBhvr>
                                      <p:to>
                                        <p:strVal val="visible"/>
                                      </p:to>
                                    </p:set>
                                    <p:anim calcmode="lin" valueType="num">
                                      <p:cBhvr>
                                        <p:cTn id="33" dur="500" fill="hold"/>
                                        <p:tgtEl>
                                          <p:spTgt spid="5">
                                            <p:bg/>
                                          </p:spTgt>
                                        </p:tgtEl>
                                        <p:attrNameLst>
                                          <p:attrName>ppt_w</p:attrName>
                                        </p:attrNameLst>
                                      </p:cBhvr>
                                      <p:tavLst>
                                        <p:tav tm="0">
                                          <p:val>
                                            <p:fltVal val="0"/>
                                          </p:val>
                                        </p:tav>
                                        <p:tav tm="100000">
                                          <p:val>
                                            <p:strVal val="#ppt_w"/>
                                          </p:val>
                                        </p:tav>
                                      </p:tavLst>
                                    </p:anim>
                                    <p:anim calcmode="lin" valueType="num">
                                      <p:cBhvr>
                                        <p:cTn id="34" dur="500" fill="hold"/>
                                        <p:tgtEl>
                                          <p:spTgt spid="5">
                                            <p:bg/>
                                          </p:spTgt>
                                        </p:tgtEl>
                                        <p:attrNameLst>
                                          <p:attrName>ppt_h</p:attrName>
                                        </p:attrNameLst>
                                      </p:cBhvr>
                                      <p:tavLst>
                                        <p:tav tm="0">
                                          <p:val>
                                            <p:fltVal val="0"/>
                                          </p:val>
                                        </p:tav>
                                        <p:tav tm="100000">
                                          <p:val>
                                            <p:strVal val="#ppt_h"/>
                                          </p:val>
                                        </p:tav>
                                      </p:tavLst>
                                    </p:anim>
                                    <p:animEffect transition="in" filter="fade">
                                      <p:cBhvr>
                                        <p:cTn id="35" dur="500"/>
                                        <p:tgtEl>
                                          <p:spTgt spid="5">
                                            <p:bg/>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5">
                                            <p:txEl>
                                              <p:pRg st="0" end="0"/>
                                            </p:txEl>
                                          </p:spTgt>
                                        </p:tgtEl>
                                        <p:attrNameLst>
                                          <p:attrName>style.visibility</p:attrName>
                                        </p:attrNameLst>
                                      </p:cBhvr>
                                      <p:to>
                                        <p:strVal val="visible"/>
                                      </p:to>
                                    </p:set>
                                    <p:anim calcmode="lin" valueType="num">
                                      <p:cBhvr>
                                        <p:cTn id="40"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41"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42" dur="500"/>
                                        <p:tgtEl>
                                          <p:spTgt spid="5">
                                            <p:txEl>
                                              <p:pRg st="0" end="0"/>
                                            </p:txEl>
                                          </p:spTgt>
                                        </p:tgtEl>
                                      </p:cBhvr>
                                    </p:animEffect>
                                  </p:childTnLst>
                                </p:cTn>
                              </p:par>
                              <p:par>
                                <p:cTn id="43" presetID="53" presetClass="entr" presetSubtype="16" fill="hold" nodeType="withEffect">
                                  <p:stCondLst>
                                    <p:cond delay="0"/>
                                  </p:stCondLst>
                                  <p:childTnLst>
                                    <p:set>
                                      <p:cBhvr>
                                        <p:cTn id="44" dur="1" fill="hold">
                                          <p:stCondLst>
                                            <p:cond delay="0"/>
                                          </p:stCondLst>
                                        </p:cTn>
                                        <p:tgtEl>
                                          <p:spTgt spid="5">
                                            <p:txEl>
                                              <p:pRg st="1" end="1"/>
                                            </p:txEl>
                                          </p:spTgt>
                                        </p:tgtEl>
                                        <p:attrNameLst>
                                          <p:attrName>style.visibility</p:attrName>
                                        </p:attrNameLst>
                                      </p:cBhvr>
                                      <p:to>
                                        <p:strVal val="visible"/>
                                      </p:to>
                                    </p:set>
                                    <p:anim calcmode="lin" valueType="num">
                                      <p:cBhvr>
                                        <p:cTn id="45"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46"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47" dur="500"/>
                                        <p:tgtEl>
                                          <p:spTgt spid="5">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5">
                                            <p:txEl>
                                              <p:pRg st="2" end="2"/>
                                            </p:txEl>
                                          </p:spTgt>
                                        </p:tgtEl>
                                        <p:attrNameLst>
                                          <p:attrName>style.visibility</p:attrName>
                                        </p:attrNameLst>
                                      </p:cBhvr>
                                      <p:to>
                                        <p:strVal val="visible"/>
                                      </p:to>
                                    </p:set>
                                    <p:anim calcmode="lin" valueType="num">
                                      <p:cBhvr>
                                        <p:cTn id="52"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53"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54"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836712"/>
            <a:ext cx="4038600" cy="5289451"/>
          </a:xfrm>
          <a:blipFill>
            <a:blip r:embed="rId2"/>
            <a:tile tx="0" ty="0" sx="100000" sy="100000" flip="none" algn="tl"/>
          </a:blipFill>
        </p:spPr>
        <p:txBody>
          <a:bodyPr>
            <a:normAutofit fontScale="92500"/>
          </a:bodyPr>
          <a:lstStyle/>
          <a:p>
            <a:pPr marL="0" indent="0" algn="ctr">
              <a:buNone/>
            </a:pPr>
            <a:r>
              <a:rPr lang="es-CO" dirty="0" smtClean="0"/>
              <a:t>Así como en Egipto Dios tenía un pueblo en medio de paganos y los quería sacar para que le sirvieran libremente </a:t>
            </a:r>
            <a:r>
              <a:rPr lang="es-CO" b="1" dirty="0" smtClean="0">
                <a:solidFill>
                  <a:srgbClr val="FF0000"/>
                </a:solidFill>
              </a:rPr>
              <a:t>(Éxo.9:1)</a:t>
            </a:r>
            <a:r>
              <a:rPr lang="es-CO" dirty="0" smtClean="0"/>
              <a:t>, de la misma forma Dios tiene hijos fieles en Babilonia a los cuales invita que salgan de allí para que le sirvan realmente como debe ser.   </a:t>
            </a:r>
            <a:endParaRPr lang="es-CO" dirty="0"/>
          </a:p>
        </p:txBody>
      </p:sp>
      <p:sp>
        <p:nvSpPr>
          <p:cNvPr id="4" name="3 Marcador de contenido"/>
          <p:cNvSpPr>
            <a:spLocks noGrp="1"/>
          </p:cNvSpPr>
          <p:nvPr>
            <p:ph sz="half" idx="2"/>
          </p:nvPr>
        </p:nvSpPr>
        <p:spPr>
          <a:xfrm>
            <a:off x="4648200" y="836712"/>
            <a:ext cx="4038600" cy="5289451"/>
          </a:xfrm>
          <a:blipFill>
            <a:blip r:embed="rId2"/>
            <a:tile tx="0" ty="0" sx="100000" sy="100000" flip="none" algn="tl"/>
          </a:blipFill>
        </p:spPr>
        <p:txBody>
          <a:bodyPr>
            <a:normAutofit fontScale="92500"/>
          </a:bodyPr>
          <a:lstStyle/>
          <a:p>
            <a:pPr marL="0" indent="0" algn="ctr">
              <a:buNone/>
            </a:pPr>
            <a:r>
              <a:rPr lang="es-CO" b="1" baseline="30000" dirty="0"/>
              <a:t>3 </a:t>
            </a:r>
            <a:r>
              <a:rPr lang="es-CO" dirty="0"/>
              <a:t>Porque todas las naciones han bebido del vino del furor de su fornicación; y los reyes de la tierra han fornicado con ella, y los mercaderes de la tierra se han enriquecido de la potencia de sus deleites.</a:t>
            </a:r>
            <a:r>
              <a:rPr lang="es-CO" b="1" baseline="30000" dirty="0"/>
              <a:t>4 </a:t>
            </a:r>
            <a:r>
              <a:rPr lang="es-CO" dirty="0"/>
              <a:t>Y oí otra voz del cielo, que decía: </a:t>
            </a:r>
            <a:r>
              <a:rPr lang="es-CO" i="1" dirty="0">
                <a:solidFill>
                  <a:srgbClr val="0070C0"/>
                </a:solidFill>
              </a:rPr>
              <a:t>Salid de ella, pueblo mío, para que no seáis partícipes de sus pecados, ni recibáis parte de sus plagas;</a:t>
            </a:r>
          </a:p>
          <a:p>
            <a:endParaRPr lang="es-CO" dirty="0"/>
          </a:p>
        </p:txBody>
      </p:sp>
      <p:sp>
        <p:nvSpPr>
          <p:cNvPr id="2" name="1 Rectángulo"/>
          <p:cNvSpPr/>
          <p:nvPr/>
        </p:nvSpPr>
        <p:spPr>
          <a:xfrm>
            <a:off x="827584" y="161366"/>
            <a:ext cx="3215496" cy="584775"/>
          </a:xfrm>
          <a:prstGeom prst="rect">
            <a:avLst/>
          </a:prstGeom>
        </p:spPr>
        <p:txBody>
          <a:bodyPr wrap="none">
            <a:spAutoFit/>
          </a:bodyPr>
          <a:lstStyle/>
          <a:p>
            <a:r>
              <a:rPr lang="es-CO" sz="3200" dirty="0">
                <a:solidFill>
                  <a:srgbClr val="FF0000"/>
                </a:solidFill>
              </a:rPr>
              <a:t>En </a:t>
            </a:r>
            <a:r>
              <a:rPr lang="es-CO" sz="3200" dirty="0" smtClean="0">
                <a:solidFill>
                  <a:srgbClr val="FF0000"/>
                </a:solidFill>
              </a:rPr>
              <a:t>Egipto: Moisés </a:t>
            </a:r>
            <a:endParaRPr lang="es-CO" sz="3200" dirty="0">
              <a:solidFill>
                <a:srgbClr val="FF0000"/>
              </a:solidFill>
            </a:endParaRPr>
          </a:p>
        </p:txBody>
      </p:sp>
      <p:sp>
        <p:nvSpPr>
          <p:cNvPr id="5" name="4 Rectángulo"/>
          <p:cNvSpPr/>
          <p:nvPr/>
        </p:nvSpPr>
        <p:spPr>
          <a:xfrm>
            <a:off x="4860032" y="161366"/>
            <a:ext cx="3871573" cy="584775"/>
          </a:xfrm>
          <a:prstGeom prst="rect">
            <a:avLst/>
          </a:prstGeom>
        </p:spPr>
        <p:txBody>
          <a:bodyPr wrap="none">
            <a:spAutoFit/>
          </a:bodyPr>
          <a:lstStyle/>
          <a:p>
            <a:r>
              <a:rPr lang="es-CO" sz="3200" dirty="0">
                <a:solidFill>
                  <a:srgbClr val="FF0000"/>
                </a:solidFill>
              </a:rPr>
              <a:t>En </a:t>
            </a:r>
            <a:r>
              <a:rPr lang="es-CO" sz="3200" dirty="0" smtClean="0">
                <a:solidFill>
                  <a:srgbClr val="FF0000"/>
                </a:solidFill>
              </a:rPr>
              <a:t>Babilonia: la iglesia</a:t>
            </a:r>
            <a:endParaRPr lang="es-CO" sz="3200" dirty="0">
              <a:solidFill>
                <a:srgbClr val="FF0000"/>
              </a:solidFill>
            </a:endParaRPr>
          </a:p>
        </p:txBody>
      </p:sp>
    </p:spTree>
    <p:extLst>
      <p:ext uri="{BB962C8B-B14F-4D97-AF65-F5344CB8AC3E}">
        <p14:creationId xmlns:p14="http://schemas.microsoft.com/office/powerpoint/2010/main" val="1422798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bg/>
                                          </p:spTgt>
                                        </p:tgtEl>
                                        <p:attrNameLst>
                                          <p:attrName>style.visibility</p:attrName>
                                        </p:attrNameLst>
                                      </p:cBhvr>
                                      <p:to>
                                        <p:strVal val="visible"/>
                                      </p:to>
                                    </p:set>
                                    <p:anim calcmode="lin" valueType="num">
                                      <p:cBhvr>
                                        <p:cTn id="35" dur="500" fill="hold"/>
                                        <p:tgtEl>
                                          <p:spTgt spid="4">
                                            <p:bg/>
                                          </p:spTgt>
                                        </p:tgtEl>
                                        <p:attrNameLst>
                                          <p:attrName>ppt_w</p:attrName>
                                        </p:attrNameLst>
                                      </p:cBhvr>
                                      <p:tavLst>
                                        <p:tav tm="0">
                                          <p:val>
                                            <p:fltVal val="0"/>
                                          </p:val>
                                        </p:tav>
                                        <p:tav tm="100000">
                                          <p:val>
                                            <p:strVal val="#ppt_w"/>
                                          </p:val>
                                        </p:tav>
                                      </p:tavLst>
                                    </p:anim>
                                    <p:anim calcmode="lin" valueType="num">
                                      <p:cBhvr>
                                        <p:cTn id="36" dur="500" fill="hold"/>
                                        <p:tgtEl>
                                          <p:spTgt spid="4">
                                            <p:bg/>
                                          </p:spTgt>
                                        </p:tgtEl>
                                        <p:attrNameLst>
                                          <p:attrName>ppt_h</p:attrName>
                                        </p:attrNameLst>
                                      </p:cBhvr>
                                      <p:tavLst>
                                        <p:tav tm="0">
                                          <p:val>
                                            <p:fltVal val="0"/>
                                          </p:val>
                                        </p:tav>
                                        <p:tav tm="100000">
                                          <p:val>
                                            <p:strVal val="#ppt_h"/>
                                          </p:val>
                                        </p:tav>
                                      </p:tavLst>
                                    </p:anim>
                                    <p:animEffect transition="in" filter="fade">
                                      <p:cBhvr>
                                        <p:cTn id="37" dur="500"/>
                                        <p:tgtEl>
                                          <p:spTgt spid="4">
                                            <p:bg/>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4">
                                            <p:txEl>
                                              <p:pRg st="0" end="0"/>
                                            </p:txEl>
                                          </p:spTgt>
                                        </p:tgtEl>
                                        <p:attrNameLst>
                                          <p:attrName>style.visibility</p:attrName>
                                        </p:attrNameLst>
                                      </p:cBhvr>
                                      <p:to>
                                        <p:strVal val="visible"/>
                                      </p:to>
                                    </p:set>
                                    <p:anim calcmode="lin" valueType="num">
                                      <p:cBhvr>
                                        <p:cTn id="42"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P spid="2"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blipFill>
            <a:blip r:embed="rId2"/>
            <a:tile tx="0" ty="0" sx="100000" sy="100000" flip="none" algn="tl"/>
          </a:blipFill>
        </p:spPr>
        <p:txBody>
          <a:bodyPr>
            <a:normAutofit/>
          </a:bodyPr>
          <a:lstStyle/>
          <a:p>
            <a:pPr algn="ctr"/>
            <a:r>
              <a:rPr lang="es-CO" dirty="0" smtClean="0"/>
              <a:t>Para convencer a sus hijos de su poder Dios hacía milagros a través de Moisés:</a:t>
            </a:r>
          </a:p>
          <a:p>
            <a:endParaRPr lang="es-CO" dirty="0"/>
          </a:p>
          <a:p>
            <a:pPr algn="ctr"/>
            <a:r>
              <a:rPr lang="es-CO" dirty="0" smtClean="0"/>
              <a:t>La vara de Moisés se convierte en culebra </a:t>
            </a:r>
            <a:r>
              <a:rPr lang="es-CO" dirty="0" smtClean="0">
                <a:solidFill>
                  <a:srgbClr val="FF0000"/>
                </a:solidFill>
              </a:rPr>
              <a:t>(Exo.7:10).</a:t>
            </a:r>
            <a:endParaRPr lang="es-CO" dirty="0">
              <a:solidFill>
                <a:srgbClr val="FF0000"/>
              </a:solidFill>
            </a:endParaRPr>
          </a:p>
        </p:txBody>
      </p:sp>
      <p:sp>
        <p:nvSpPr>
          <p:cNvPr id="4" name="3 Marcador de contenido"/>
          <p:cNvSpPr>
            <a:spLocks noGrp="1"/>
          </p:cNvSpPr>
          <p:nvPr>
            <p:ph sz="half" idx="2"/>
          </p:nvPr>
        </p:nvSpPr>
        <p:spPr>
          <a:blipFill>
            <a:blip r:embed="rId2"/>
            <a:tile tx="0" ty="0" sx="100000" sy="100000" flip="none" algn="tl"/>
          </a:blipFill>
        </p:spPr>
        <p:txBody>
          <a:bodyPr>
            <a:normAutofit/>
          </a:bodyPr>
          <a:lstStyle/>
          <a:p>
            <a:pPr algn="ctr"/>
            <a:r>
              <a:rPr lang="es-CO" dirty="0" smtClean="0"/>
              <a:t>Para convencer a sus hijos de su poder Satanás también los hacia a través de los magos:</a:t>
            </a:r>
          </a:p>
          <a:p>
            <a:pPr algn="ctr"/>
            <a:r>
              <a:rPr lang="es-CO" dirty="0" smtClean="0"/>
              <a:t>La vara de los magos también se convirtió en culebra. Pero la vara de Moisés las devoró </a:t>
            </a:r>
            <a:r>
              <a:rPr lang="es-CO" dirty="0">
                <a:solidFill>
                  <a:srgbClr val="FF0000"/>
                </a:solidFill>
              </a:rPr>
              <a:t>(Éxo.7:11,12</a:t>
            </a:r>
            <a:r>
              <a:rPr lang="es-CO" dirty="0" smtClean="0">
                <a:solidFill>
                  <a:srgbClr val="FF0000"/>
                </a:solidFill>
              </a:rPr>
              <a:t>).</a:t>
            </a:r>
            <a:endParaRPr lang="es-CO" dirty="0">
              <a:solidFill>
                <a:srgbClr val="FF0000"/>
              </a:solidFill>
            </a:endParaRPr>
          </a:p>
        </p:txBody>
      </p:sp>
      <p:sp>
        <p:nvSpPr>
          <p:cNvPr id="5" name="4 Rectángulo"/>
          <p:cNvSpPr/>
          <p:nvPr/>
        </p:nvSpPr>
        <p:spPr>
          <a:xfrm>
            <a:off x="827584" y="673391"/>
            <a:ext cx="3230949" cy="584775"/>
          </a:xfrm>
          <a:prstGeom prst="rect">
            <a:avLst/>
          </a:prstGeom>
        </p:spPr>
        <p:txBody>
          <a:bodyPr wrap="none">
            <a:spAutoFit/>
          </a:bodyPr>
          <a:lstStyle/>
          <a:p>
            <a:r>
              <a:rPr lang="es-CO" sz="3200" dirty="0">
                <a:solidFill>
                  <a:srgbClr val="FF0000"/>
                </a:solidFill>
              </a:rPr>
              <a:t>En </a:t>
            </a:r>
            <a:r>
              <a:rPr lang="es-CO" sz="3200" dirty="0" smtClean="0">
                <a:solidFill>
                  <a:srgbClr val="FF0000"/>
                </a:solidFill>
              </a:rPr>
              <a:t>Egipto: Moisés </a:t>
            </a:r>
            <a:endParaRPr lang="es-CO" sz="3200" dirty="0">
              <a:solidFill>
                <a:srgbClr val="FF0000"/>
              </a:solidFill>
            </a:endParaRPr>
          </a:p>
        </p:txBody>
      </p:sp>
      <p:sp>
        <p:nvSpPr>
          <p:cNvPr id="6" name="5 Rectángulo"/>
          <p:cNvSpPr/>
          <p:nvPr/>
        </p:nvSpPr>
        <p:spPr>
          <a:xfrm>
            <a:off x="4860032" y="673391"/>
            <a:ext cx="3871573" cy="584775"/>
          </a:xfrm>
          <a:prstGeom prst="rect">
            <a:avLst/>
          </a:prstGeom>
        </p:spPr>
        <p:txBody>
          <a:bodyPr wrap="none">
            <a:spAutoFit/>
          </a:bodyPr>
          <a:lstStyle/>
          <a:p>
            <a:r>
              <a:rPr lang="es-CO" sz="3200" dirty="0">
                <a:solidFill>
                  <a:srgbClr val="FF0000"/>
                </a:solidFill>
              </a:rPr>
              <a:t>En </a:t>
            </a:r>
            <a:r>
              <a:rPr lang="es-CO" sz="3200" dirty="0" smtClean="0">
                <a:solidFill>
                  <a:srgbClr val="FF0000"/>
                </a:solidFill>
              </a:rPr>
              <a:t>Babilonia: la iglesia</a:t>
            </a:r>
            <a:endParaRPr lang="es-CO" sz="3200" dirty="0">
              <a:solidFill>
                <a:srgbClr val="FF0000"/>
              </a:solidFill>
            </a:endParaRPr>
          </a:p>
        </p:txBody>
      </p:sp>
    </p:spTree>
    <p:extLst>
      <p:ext uri="{BB962C8B-B14F-4D97-AF65-F5344CB8AC3E}">
        <p14:creationId xmlns:p14="http://schemas.microsoft.com/office/powerpoint/2010/main" val="48445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4">
                                            <p:bg/>
                                          </p:spTgt>
                                        </p:tgtEl>
                                        <p:attrNameLst>
                                          <p:attrName>style.visibility</p:attrName>
                                        </p:attrNameLst>
                                      </p:cBhvr>
                                      <p:to>
                                        <p:strVal val="visible"/>
                                      </p:to>
                                    </p:set>
                                    <p:anim calcmode="lin" valueType="num">
                                      <p:cBhvr>
                                        <p:cTn id="42" dur="500" fill="hold"/>
                                        <p:tgtEl>
                                          <p:spTgt spid="4">
                                            <p:bg/>
                                          </p:spTgt>
                                        </p:tgtEl>
                                        <p:attrNameLst>
                                          <p:attrName>ppt_w</p:attrName>
                                        </p:attrNameLst>
                                      </p:cBhvr>
                                      <p:tavLst>
                                        <p:tav tm="0">
                                          <p:val>
                                            <p:fltVal val="0"/>
                                          </p:val>
                                        </p:tav>
                                        <p:tav tm="100000">
                                          <p:val>
                                            <p:strVal val="#ppt_w"/>
                                          </p:val>
                                        </p:tav>
                                      </p:tavLst>
                                    </p:anim>
                                    <p:anim calcmode="lin" valueType="num">
                                      <p:cBhvr>
                                        <p:cTn id="43" dur="500" fill="hold"/>
                                        <p:tgtEl>
                                          <p:spTgt spid="4">
                                            <p:bg/>
                                          </p:spTgt>
                                        </p:tgtEl>
                                        <p:attrNameLst>
                                          <p:attrName>ppt_h</p:attrName>
                                        </p:attrNameLst>
                                      </p:cBhvr>
                                      <p:tavLst>
                                        <p:tav tm="0">
                                          <p:val>
                                            <p:fltVal val="0"/>
                                          </p:val>
                                        </p:tav>
                                        <p:tav tm="100000">
                                          <p:val>
                                            <p:strVal val="#ppt_h"/>
                                          </p:val>
                                        </p:tav>
                                      </p:tavLst>
                                    </p:anim>
                                    <p:animEffect transition="in" filter="fade">
                                      <p:cBhvr>
                                        <p:cTn id="44" dur="500"/>
                                        <p:tgtEl>
                                          <p:spTgt spid="4">
                                            <p:bg/>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4">
                                            <p:txEl>
                                              <p:pRg st="0" end="0"/>
                                            </p:txEl>
                                          </p:spTgt>
                                        </p:tgtEl>
                                        <p:attrNameLst>
                                          <p:attrName>style.visibility</p:attrName>
                                        </p:attrNameLst>
                                      </p:cBhvr>
                                      <p:to>
                                        <p:strVal val="visible"/>
                                      </p:to>
                                    </p:set>
                                    <p:anim calcmode="lin" valueType="num">
                                      <p:cBhvr>
                                        <p:cTn id="49"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4">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4">
                                            <p:txEl>
                                              <p:pRg st="1" end="1"/>
                                            </p:txEl>
                                          </p:spTgt>
                                        </p:tgtEl>
                                        <p:attrNameLst>
                                          <p:attrName>style.visibility</p:attrName>
                                        </p:attrNameLst>
                                      </p:cBhvr>
                                      <p:to>
                                        <p:strVal val="visible"/>
                                      </p:to>
                                    </p:set>
                                    <p:anim calcmode="lin" valueType="num">
                                      <p:cBhvr>
                                        <p:cTn id="56"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57"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58"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CO" b="1" i="1" dirty="0" smtClean="0">
                <a:solidFill>
                  <a:srgbClr val="FF0000"/>
                </a:solidFill>
                <a:latin typeface="Agency FB" pitchFamily="34" charset="0"/>
              </a:rPr>
              <a:t>La adoración al dios sol</a:t>
            </a:r>
            <a:endParaRPr lang="es-CO" b="1" i="1" dirty="0">
              <a:solidFill>
                <a:srgbClr val="FF0000"/>
              </a:solidFill>
              <a:latin typeface="Agency FB" pitchFamily="34" charset="0"/>
            </a:endParaRPr>
          </a:p>
        </p:txBody>
      </p:sp>
      <p:sp>
        <p:nvSpPr>
          <p:cNvPr id="6" name="5 Marcador de contenido"/>
          <p:cNvSpPr>
            <a:spLocks noGrp="1"/>
          </p:cNvSpPr>
          <p:nvPr>
            <p:ph idx="1"/>
          </p:nvPr>
        </p:nvSpPr>
        <p:spPr>
          <a:xfrm>
            <a:off x="457200" y="1600200"/>
            <a:ext cx="5266928" cy="4525963"/>
          </a:xfrm>
          <a:blipFill>
            <a:blip r:embed="rId2"/>
            <a:tile tx="0" ty="0" sx="100000" sy="100000" flip="none" algn="tl"/>
          </a:blipFill>
        </p:spPr>
        <p:txBody>
          <a:bodyPr/>
          <a:lstStyle/>
          <a:p>
            <a:pPr marL="0" indent="0" algn="ctr">
              <a:buNone/>
            </a:pPr>
            <a:endParaRPr lang="es-CO" dirty="0" smtClean="0"/>
          </a:p>
          <a:p>
            <a:pPr marL="0" indent="0" algn="ctr">
              <a:buNone/>
            </a:pPr>
            <a:r>
              <a:rPr lang="es-CO" dirty="0" smtClean="0"/>
              <a:t>Los egipcios adoraban al sol, y creían que el dios sol estaba encarnado en el Faraón, por esta le adoraban como su dios, y le habían asignado un día de la semana como su día de reposo, el domingo.</a:t>
            </a:r>
            <a:endParaRPr lang="es-CO" dirty="0"/>
          </a:p>
        </p:txBody>
      </p:sp>
      <p:pic>
        <p:nvPicPr>
          <p:cNvPr id="1028" name="Picture 4" descr="http://ts2.mm.bing.net/images/thumbnail.aspx?q=4877064945798317&amp;id=1a65725c0f48232ea5af5ef50ae70d3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3600" y="3789040"/>
            <a:ext cx="2926872"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s3.mm.bing.net/images/thumbnail.aspx?q=4545583672328710&amp;id=4a2c21427c0b4caa160058d55087305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3600" y="1628800"/>
            <a:ext cx="2926872"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822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2000"/>
                                        <p:tgtEl>
                                          <p:spTgt spid="6">
                                            <p:bg/>
                                          </p:spTgt>
                                        </p:tgtEl>
                                      </p:cBhvr>
                                    </p:animEffect>
                                    <p:anim calcmode="lin" valueType="num">
                                      <p:cBhvr>
                                        <p:cTn id="8" dur="2000" fill="hold"/>
                                        <p:tgtEl>
                                          <p:spTgt spid="6">
                                            <p:bg/>
                                          </p:spTgt>
                                        </p:tgtEl>
                                        <p:attrNameLst>
                                          <p:attrName>ppt_w</p:attrName>
                                        </p:attrNameLst>
                                      </p:cBhvr>
                                      <p:tavLst>
                                        <p:tav tm="0" fmla="#ppt_w*sin(2.5*pi*$)">
                                          <p:val>
                                            <p:fltVal val="0"/>
                                          </p:val>
                                        </p:tav>
                                        <p:tav tm="100000">
                                          <p:val>
                                            <p:fltVal val="1"/>
                                          </p:val>
                                        </p:tav>
                                      </p:tavLst>
                                    </p:anim>
                                    <p:anim calcmode="lin" valueType="num">
                                      <p:cBhvr>
                                        <p:cTn id="9" dur="2000" fill="hold"/>
                                        <p:tgtEl>
                                          <p:spTgt spid="6">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2000"/>
                                        <p:tgtEl>
                                          <p:spTgt spid="6">
                                            <p:txEl>
                                              <p:pRg st="1" end="1"/>
                                            </p:txEl>
                                          </p:spTgt>
                                        </p:tgtEl>
                                      </p:cBhvr>
                                    </p:animEffect>
                                    <p:anim calcmode="lin" valueType="num">
                                      <p:cBhvr>
                                        <p:cTn id="15" dur="2000" fill="hold"/>
                                        <p:tgtEl>
                                          <p:spTgt spid="6">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3384376"/>
          </a:xfrm>
        </p:spPr>
        <p:txBody>
          <a:bodyPr>
            <a:normAutofit fontScale="92500"/>
          </a:bodyPr>
          <a:lstStyle/>
          <a:p>
            <a:pPr marL="0" indent="0" algn="ctr">
              <a:buNone/>
            </a:pPr>
            <a:r>
              <a:rPr lang="es-CO" sz="3600" dirty="0" smtClean="0"/>
              <a:t>Conforme lo dice </a:t>
            </a:r>
            <a:r>
              <a:rPr lang="es-CO" sz="3600" dirty="0" smtClean="0">
                <a:solidFill>
                  <a:srgbClr val="FF0000"/>
                </a:solidFill>
              </a:rPr>
              <a:t>Gén.26:5</a:t>
            </a:r>
            <a:r>
              <a:rPr lang="es-CO" sz="3600" dirty="0" smtClean="0"/>
              <a:t>. «</a:t>
            </a:r>
            <a:r>
              <a:rPr lang="es-CO" sz="3600" i="1" dirty="0">
                <a:solidFill>
                  <a:srgbClr val="0070C0"/>
                </a:solidFill>
              </a:rPr>
              <a:t>P</a:t>
            </a:r>
            <a:r>
              <a:rPr lang="es-CO" sz="3600" i="1" dirty="0" smtClean="0">
                <a:solidFill>
                  <a:srgbClr val="0070C0"/>
                </a:solidFill>
              </a:rPr>
              <a:t>or </a:t>
            </a:r>
            <a:r>
              <a:rPr lang="es-CO" sz="3600" i="1" dirty="0">
                <a:solidFill>
                  <a:srgbClr val="0070C0"/>
                </a:solidFill>
              </a:rPr>
              <a:t>cuanto oyó Abraham mi voz, y </a:t>
            </a:r>
            <a:r>
              <a:rPr lang="es-CO" sz="3600" i="1" u="sng" dirty="0">
                <a:solidFill>
                  <a:srgbClr val="0070C0"/>
                </a:solidFill>
              </a:rPr>
              <a:t>guardó mi precepto, mis mandamientos, mis estatutos y mis </a:t>
            </a:r>
            <a:r>
              <a:rPr lang="es-CO" sz="3600" i="1" u="sng" dirty="0" smtClean="0">
                <a:solidFill>
                  <a:srgbClr val="0070C0"/>
                </a:solidFill>
              </a:rPr>
              <a:t>leyes</a:t>
            </a:r>
            <a:r>
              <a:rPr lang="es-CO" sz="3600" dirty="0" smtClean="0"/>
              <a:t>». Por tanto, Abrahán les trsmitio esta verdad a su hijo Isaac, y este a su hijo </a:t>
            </a:r>
            <a:r>
              <a:rPr lang="es-CO" sz="3600" dirty="0"/>
              <a:t>J</a:t>
            </a:r>
            <a:r>
              <a:rPr lang="es-CO" sz="3600" dirty="0" smtClean="0"/>
              <a:t>acob y a su vez Jacob les enseño esta verdad a sus doce hijos.</a:t>
            </a:r>
          </a:p>
        </p:txBody>
      </p:sp>
      <p:sp>
        <p:nvSpPr>
          <p:cNvPr id="2" name="1 Rectángulo"/>
          <p:cNvSpPr/>
          <p:nvPr/>
        </p:nvSpPr>
        <p:spPr>
          <a:xfrm>
            <a:off x="-1" y="3645024"/>
            <a:ext cx="6542547" cy="3231654"/>
          </a:xfrm>
          <a:prstGeom prst="rect">
            <a:avLst/>
          </a:prstGeom>
        </p:spPr>
        <p:txBody>
          <a:bodyPr wrap="square">
            <a:spAutoFit/>
          </a:bodyPr>
          <a:lstStyle/>
          <a:p>
            <a:pPr algn="ctr"/>
            <a:r>
              <a:rPr lang="es-CO" sz="2800" dirty="0"/>
              <a:t>Esta </a:t>
            </a:r>
            <a:r>
              <a:rPr lang="es-CO" sz="3200" dirty="0" smtClean="0"/>
              <a:t>obediencia a los Mandamientos de Dios</a:t>
            </a:r>
            <a:r>
              <a:rPr lang="es-CO" sz="2800" dirty="0" smtClean="0"/>
              <a:t> </a:t>
            </a:r>
            <a:r>
              <a:rPr lang="es-CO" sz="2800" u="sng" dirty="0" smtClean="0"/>
              <a:t>(estaba basada en el amor a Dios)</a:t>
            </a:r>
            <a:r>
              <a:rPr lang="es-CO" sz="2800" dirty="0" smtClean="0"/>
              <a:t> incluía </a:t>
            </a:r>
            <a:r>
              <a:rPr lang="es-CO" sz="2800" dirty="0"/>
              <a:t>la adoración al verdadero Dios en el día </a:t>
            </a:r>
            <a:r>
              <a:rPr lang="es-CO" sz="2800" u="sng" dirty="0"/>
              <a:t>sábado como día de reposo</a:t>
            </a:r>
            <a:r>
              <a:rPr lang="es-CO" sz="2800" dirty="0"/>
              <a:t>. Por supuesto que al estar los hijos Jacob en la esclavitud, no se les permitía obedecer a Dios. </a:t>
            </a:r>
          </a:p>
        </p:txBody>
      </p:sp>
      <p:pic>
        <p:nvPicPr>
          <p:cNvPr id="2050" name="Picture 2" descr="http://t3.gstatic.com/images?q=tbn:ANd9GcT_7V_DPREqO6SCOPTfVow95ivqFJQ5FJhIevb5PCb6kEOpFf5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2547" y="3657322"/>
            <a:ext cx="2592288" cy="2544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121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El linaje santo del pueblo de Dios a través de Abrahán e Isaac</a:t>
            </a:r>
            <a:endParaRPr lang="es-CO" b="1" i="1" dirty="0">
              <a:solidFill>
                <a:srgbClr val="FF0000"/>
              </a:solidFill>
              <a:latin typeface="Agency FB" pitchFamily="34" charset="0"/>
            </a:endParaRPr>
          </a:p>
        </p:txBody>
      </p:sp>
      <p:pic>
        <p:nvPicPr>
          <p:cNvPr id="1026" name="Picture 2" descr="http://t3.gstatic.com/images?q=tbn:ANd9GcR1lzEanSJNRS4uAV2KsCJd_53_DA1bupIHOKwSTYv-CqXTt0Wq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568952" cy="45365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6257835"/>
            <a:ext cx="8568952" cy="646331"/>
          </a:xfrm>
          <a:prstGeom prst="rect">
            <a:avLst/>
          </a:prstGeom>
        </p:spPr>
        <p:txBody>
          <a:bodyPr wrap="square">
            <a:spAutoFit/>
          </a:bodyPr>
          <a:lstStyle/>
          <a:p>
            <a:pPr algn="ctr"/>
            <a:r>
              <a:rPr lang="es-CO" b="1" dirty="0">
                <a:solidFill>
                  <a:srgbClr val="FF0000"/>
                </a:solidFill>
              </a:rPr>
              <a:t>Jacob y sus hijos murieron en Egipto, de ellos, solamente Jacob y José fueron enterrados en </a:t>
            </a:r>
            <a:r>
              <a:rPr lang="es-CO" b="1" dirty="0" smtClean="0">
                <a:solidFill>
                  <a:srgbClr val="FF0000"/>
                </a:solidFill>
              </a:rPr>
              <a:t>Canaán, </a:t>
            </a:r>
            <a:r>
              <a:rPr lang="es-CO" b="1" dirty="0">
                <a:solidFill>
                  <a:srgbClr val="FF0000"/>
                </a:solidFill>
              </a:rPr>
              <a:t>el resto en Egipto (Lea Gén.50:5; 25; Exo.13:19) </a:t>
            </a:r>
          </a:p>
        </p:txBody>
      </p:sp>
    </p:spTree>
    <p:extLst>
      <p:ext uri="{BB962C8B-B14F-4D97-AF65-F5344CB8AC3E}">
        <p14:creationId xmlns:p14="http://schemas.microsoft.com/office/powerpoint/2010/main" val="3835932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266928" cy="4104456"/>
          </a:xfrm>
        </p:spPr>
        <p:txBody>
          <a:bodyPr>
            <a:noAutofit/>
          </a:bodyPr>
          <a:lstStyle/>
          <a:p>
            <a:pPr marL="0" indent="0" algn="ctr">
              <a:buNone/>
            </a:pPr>
            <a:r>
              <a:rPr lang="es-CO" sz="2800" dirty="0"/>
              <a:t>Es así como Dios comisiono a Moisés como su mensajero para ese tiempo, quién por orden de Dios tiene que llevar al pueblo a que regresen al ejemplo que les había dado Abrahán; es aquí donde encontramos que Abraham y sus descendientes guardaron el sábado antes de la </a:t>
            </a:r>
            <a:r>
              <a:rPr lang="es-CO" sz="2800" dirty="0" smtClean="0"/>
              <a:t>esclavitud. </a:t>
            </a:r>
            <a:endParaRPr lang="es-CO" sz="2800" dirty="0"/>
          </a:p>
        </p:txBody>
      </p:sp>
      <p:pic>
        <p:nvPicPr>
          <p:cNvPr id="3074" name="Picture 2" descr="http://1.bp.blogspot.com/_3TXtv0niYKs/TM7pQfn4w-I/AAAAAAAAAA4/a8qGUTp6pD4/s1600/moises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9717" y="372014"/>
            <a:ext cx="3240359" cy="384907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59575" y="5075892"/>
            <a:ext cx="8568951" cy="1200329"/>
          </a:xfrm>
          <a:prstGeom prst="rect">
            <a:avLst/>
          </a:prstGeom>
        </p:spPr>
        <p:txBody>
          <a:bodyPr wrap="square">
            <a:spAutoFit/>
          </a:bodyPr>
          <a:lstStyle/>
          <a:p>
            <a:pPr algn="ctr"/>
            <a:r>
              <a:rPr lang="es-CO" sz="3600" i="1" dirty="0" smtClean="0">
                <a:solidFill>
                  <a:srgbClr val="FF0000"/>
                </a:solidFill>
              </a:rPr>
              <a:t>Es así como </a:t>
            </a:r>
            <a:r>
              <a:rPr lang="es-CO" sz="3600" i="1" dirty="0">
                <a:solidFill>
                  <a:srgbClr val="FF0000"/>
                </a:solidFill>
              </a:rPr>
              <a:t>Moisés indujo a sus hermanos hebreos a que hiciesen lo mismo. </a:t>
            </a:r>
          </a:p>
        </p:txBody>
      </p:sp>
    </p:spTree>
    <p:extLst>
      <p:ext uri="{BB962C8B-B14F-4D97-AF65-F5344CB8AC3E}">
        <p14:creationId xmlns:p14="http://schemas.microsoft.com/office/powerpoint/2010/main" val="1073282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92500"/>
          </a:bodyPr>
          <a:lstStyle/>
          <a:p>
            <a:pPr marL="0" indent="0" algn="ctr">
              <a:buNone/>
            </a:pPr>
            <a:r>
              <a:rPr lang="es-CO" dirty="0" smtClean="0"/>
              <a:t>Ahora encontramos la protesta de Faraón porque  él no iba a permitir la existencia de un Dios rival en su territorio: </a:t>
            </a:r>
            <a:r>
              <a:rPr lang="es-CO" dirty="0" smtClean="0">
                <a:solidFill>
                  <a:srgbClr val="FF0000"/>
                </a:solidFill>
              </a:rPr>
              <a:t>Éxod.5:4. </a:t>
            </a:r>
            <a:r>
              <a:rPr lang="es-CO" dirty="0" smtClean="0"/>
              <a:t>Entonces </a:t>
            </a:r>
            <a:r>
              <a:rPr lang="es-CO" dirty="0"/>
              <a:t>el rey de Egipto les dijo: </a:t>
            </a:r>
            <a:r>
              <a:rPr lang="es-CO" dirty="0" smtClean="0"/>
              <a:t>«</a:t>
            </a:r>
            <a:r>
              <a:rPr lang="es-CO" i="1" dirty="0" smtClean="0">
                <a:solidFill>
                  <a:srgbClr val="0070C0"/>
                </a:solidFill>
              </a:rPr>
              <a:t>Moisés </a:t>
            </a:r>
            <a:r>
              <a:rPr lang="es-CO" i="1" dirty="0">
                <a:solidFill>
                  <a:srgbClr val="0070C0"/>
                </a:solidFill>
              </a:rPr>
              <a:t>y Aarón, ¿</a:t>
            </a:r>
            <a:r>
              <a:rPr lang="es-CO" i="1" u="sng" dirty="0">
                <a:solidFill>
                  <a:srgbClr val="0070C0"/>
                </a:solidFill>
              </a:rPr>
              <a:t>por qué hacéis </a:t>
            </a:r>
            <a:r>
              <a:rPr lang="es-CO" i="1" u="sng" dirty="0" smtClean="0">
                <a:solidFill>
                  <a:srgbClr val="0070C0"/>
                </a:solidFill>
              </a:rPr>
              <a:t>CESAR AL PUEBLO DE SU TRABAJO</a:t>
            </a:r>
            <a:r>
              <a:rPr lang="es-CO" dirty="0" smtClean="0"/>
              <a:t>? </a:t>
            </a:r>
            <a:r>
              <a:rPr lang="es-CO" i="1" dirty="0">
                <a:solidFill>
                  <a:srgbClr val="0070C0"/>
                </a:solidFill>
              </a:rPr>
              <a:t>Volved a vuestras </a:t>
            </a:r>
            <a:r>
              <a:rPr lang="es-CO" i="1" dirty="0" smtClean="0">
                <a:solidFill>
                  <a:srgbClr val="0070C0"/>
                </a:solidFill>
              </a:rPr>
              <a:t>tareas</a:t>
            </a:r>
            <a:r>
              <a:rPr lang="es-CO" dirty="0" smtClean="0"/>
              <a:t>».</a:t>
            </a:r>
            <a:r>
              <a:rPr lang="es-CO" dirty="0"/>
              <a:t> </a:t>
            </a:r>
            <a:endParaRPr lang="es-CO" dirty="0" smtClean="0"/>
          </a:p>
          <a:p>
            <a:pPr marL="0" indent="0">
              <a:buNone/>
            </a:pPr>
            <a:endParaRPr lang="es-CO" dirty="0"/>
          </a:p>
          <a:p>
            <a:pPr marL="0" indent="0" algn="ctr">
              <a:buNone/>
            </a:pPr>
            <a:r>
              <a:rPr lang="es-CO" dirty="0" smtClean="0"/>
              <a:t>Esto </a:t>
            </a:r>
            <a:r>
              <a:rPr lang="es-CO" dirty="0"/>
              <a:t>muestra </a:t>
            </a:r>
            <a:r>
              <a:rPr lang="es-CO" dirty="0" smtClean="0"/>
              <a:t>claramente dos cosas:</a:t>
            </a:r>
          </a:p>
          <a:p>
            <a:pPr marL="0" indent="0">
              <a:buNone/>
            </a:pPr>
            <a:r>
              <a:rPr lang="es-CO" sz="3500" b="1" dirty="0" smtClean="0">
                <a:solidFill>
                  <a:srgbClr val="FF0000"/>
                </a:solidFill>
              </a:rPr>
              <a:t>1</a:t>
            </a:r>
            <a:r>
              <a:rPr lang="es-CO" dirty="0" smtClean="0"/>
              <a:t>). </a:t>
            </a:r>
            <a:r>
              <a:rPr lang="es-CO" dirty="0"/>
              <a:t>Q</a:t>
            </a:r>
            <a:r>
              <a:rPr lang="es-CO" dirty="0" smtClean="0"/>
              <a:t>ue los hebreos </a:t>
            </a:r>
            <a:r>
              <a:rPr lang="es-CO" i="1" dirty="0" smtClean="0">
                <a:solidFill>
                  <a:srgbClr val="0070C0"/>
                </a:solidFill>
              </a:rPr>
              <a:t>INMEDIATAMENTE</a:t>
            </a:r>
            <a:r>
              <a:rPr lang="es-CO" dirty="0" smtClean="0"/>
              <a:t> comenzaron a guardar el sábado como Dios lo exigía. Y</a:t>
            </a:r>
          </a:p>
          <a:p>
            <a:pPr marL="0" indent="0">
              <a:buNone/>
            </a:pPr>
            <a:r>
              <a:rPr lang="es-CO" sz="3500" b="1" dirty="0" smtClean="0">
                <a:solidFill>
                  <a:srgbClr val="FF0000"/>
                </a:solidFill>
              </a:rPr>
              <a:t>2</a:t>
            </a:r>
            <a:r>
              <a:rPr lang="es-CO" dirty="0" smtClean="0"/>
              <a:t>). Que no </a:t>
            </a:r>
            <a:r>
              <a:rPr lang="es-CO" dirty="0"/>
              <a:t>fue reconocida </a:t>
            </a:r>
            <a:r>
              <a:rPr lang="es-CO" dirty="0" smtClean="0"/>
              <a:t>por parte de Faraón la </a:t>
            </a:r>
            <a:r>
              <a:rPr lang="es-CO" dirty="0"/>
              <a:t>identidad de </a:t>
            </a:r>
            <a:r>
              <a:rPr lang="es-CO" dirty="0" smtClean="0"/>
              <a:t>Moisés como mensajero de Dios.</a:t>
            </a:r>
            <a:endParaRPr lang="es-CO" dirty="0"/>
          </a:p>
        </p:txBody>
      </p:sp>
    </p:spTree>
    <p:extLst>
      <p:ext uri="{BB962C8B-B14F-4D97-AF65-F5344CB8AC3E}">
        <p14:creationId xmlns:p14="http://schemas.microsoft.com/office/powerpoint/2010/main" val="204409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728192"/>
          </a:xfrm>
        </p:spPr>
        <p:txBody>
          <a:bodyPr>
            <a:normAutofit/>
          </a:bodyPr>
          <a:lstStyle/>
          <a:p>
            <a:pPr marL="0" indent="0" algn="ctr">
              <a:buNone/>
            </a:pPr>
            <a:r>
              <a:rPr lang="es-CO" dirty="0" smtClean="0"/>
              <a:t>Ya que Faraón no los permitía a los hebreos adorar a Dios libremente, </a:t>
            </a:r>
            <a:r>
              <a:rPr lang="es-CO" i="1" dirty="0" smtClean="0">
                <a:solidFill>
                  <a:srgbClr val="FF0000"/>
                </a:solidFill>
                <a:latin typeface="Agency FB" pitchFamily="34" charset="0"/>
              </a:rPr>
              <a:t>¿Cuál fue una de las razones que tubo Dios para sacarlos de la esclavitud?</a:t>
            </a:r>
          </a:p>
        </p:txBody>
      </p:sp>
      <p:sp>
        <p:nvSpPr>
          <p:cNvPr id="4" name="3 Rectángulo"/>
          <p:cNvSpPr/>
          <p:nvPr/>
        </p:nvSpPr>
        <p:spPr>
          <a:xfrm>
            <a:off x="0" y="3284984"/>
            <a:ext cx="4824536" cy="2554545"/>
          </a:xfrm>
          <a:prstGeom prst="rect">
            <a:avLst/>
          </a:prstGeom>
        </p:spPr>
        <p:txBody>
          <a:bodyPr wrap="square">
            <a:spAutoFit/>
          </a:bodyPr>
          <a:lstStyle/>
          <a:p>
            <a:pPr algn="ctr"/>
            <a:r>
              <a:rPr lang="es-CO" sz="4000" dirty="0">
                <a:solidFill>
                  <a:srgbClr val="FF0000"/>
                </a:solidFill>
              </a:rPr>
              <a:t>Salmo 105:43-45</a:t>
            </a:r>
            <a:r>
              <a:rPr lang="es-CO" sz="4000" dirty="0"/>
              <a:t>….</a:t>
            </a:r>
            <a:r>
              <a:rPr lang="es-CO" sz="4000" i="1" dirty="0"/>
              <a:t> </a:t>
            </a:r>
            <a:r>
              <a:rPr lang="es-CO" sz="4000" baseline="30000" dirty="0"/>
              <a:t>45 «</a:t>
            </a:r>
            <a:r>
              <a:rPr lang="es-CO" sz="4000" i="1" dirty="0">
                <a:solidFill>
                  <a:srgbClr val="0070C0"/>
                </a:solidFill>
              </a:rPr>
              <a:t>Para que guardasen sus estatutos, Y cumpliesen sus leyes»</a:t>
            </a:r>
            <a:r>
              <a:rPr lang="es-CO" sz="4000" i="1" dirty="0"/>
              <a:t>. </a:t>
            </a:r>
            <a:endParaRPr lang="es-CO" sz="4000" dirty="0"/>
          </a:p>
        </p:txBody>
      </p:sp>
      <p:pic>
        <p:nvPicPr>
          <p:cNvPr id="1026" name="Picture 2" descr="http://t0.gstatic.com/images?q=tbn:ANd9GcSOKm9d0ez97gAYam-VcjRFjTTpEbulIzlcWZ8gLKUYbMwbUzW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924944"/>
            <a:ext cx="3816424"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803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latin typeface="Agency FB" pitchFamily="34" charset="0"/>
              </a:rPr>
              <a:t>Debemos obedecer a Dios por amor por lo que ha hecho por nosotros</a:t>
            </a:r>
            <a:endParaRPr lang="es-CO" i="1" dirty="0">
              <a:latin typeface="Agency FB" pitchFamily="34" charset="0"/>
            </a:endParaRPr>
          </a:p>
        </p:txBody>
      </p:sp>
      <p:sp>
        <p:nvSpPr>
          <p:cNvPr id="3" name="2 Marcador de contenido"/>
          <p:cNvSpPr>
            <a:spLocks noGrp="1"/>
          </p:cNvSpPr>
          <p:nvPr>
            <p:ph idx="1"/>
          </p:nvPr>
        </p:nvSpPr>
        <p:spPr>
          <a:xfrm>
            <a:off x="457200" y="1600200"/>
            <a:ext cx="4690864" cy="4525963"/>
          </a:xfrm>
        </p:spPr>
        <p:txBody>
          <a:bodyPr>
            <a:normAutofit lnSpcReduction="10000"/>
          </a:bodyPr>
          <a:lstStyle/>
          <a:p>
            <a:pPr marL="0" indent="0">
              <a:buNone/>
            </a:pPr>
            <a:r>
              <a:rPr lang="es-CO" dirty="0" smtClean="0"/>
              <a:t>En </a:t>
            </a:r>
            <a:r>
              <a:rPr lang="es-CO" dirty="0"/>
              <a:t>medio de las </a:t>
            </a:r>
            <a:r>
              <a:rPr lang="es-CO" i="1" dirty="0">
                <a:solidFill>
                  <a:srgbClr val="0070C0"/>
                </a:solidFill>
              </a:rPr>
              <a:t>preocupaciones</a:t>
            </a:r>
            <a:r>
              <a:rPr lang="es-CO" dirty="0"/>
              <a:t> de los últimos días, sería bueno que recordáramos las bendiciones que Dios ha derramado sobre su pueblo a través de todas las generaciones, y </a:t>
            </a:r>
            <a:r>
              <a:rPr lang="es-CO" i="1" dirty="0">
                <a:solidFill>
                  <a:srgbClr val="0070C0"/>
                </a:solidFill>
              </a:rPr>
              <a:t>ordenáramos nuestra vida en forma consecuente. </a:t>
            </a:r>
          </a:p>
        </p:txBody>
      </p:sp>
      <p:pic>
        <p:nvPicPr>
          <p:cNvPr id="1026" name="Picture 2" descr="http://2.bp.blogspot.com/-gUuJWi0zSYc/T8BIIZr2stI/AAAAAAAAArs/kaFVvpxWBy4/s1600/espejo%2BOk_O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9" y="4221088"/>
            <a:ext cx="4032447"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2.gstatic.com/images?q=tbn:ANd9GcQGmjX38U0cL9A9d7Ul5P528KZdZlnz2LLQILqn5sFwQWN2TpH9G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9" y="1916832"/>
            <a:ext cx="1944216"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0.gstatic.com/images?q=tbn:ANd9GcTeknbZDX9hSQLOpcpgUtt_5PxuZU0GBy0kOmjLIKnSl8YWZjL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6277" y="1916832"/>
            <a:ext cx="1980219"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292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 calcmode="lin" valueType="num">
                                      <p:cBhvr>
                                        <p:cTn id="14" dur="500" fill="hold"/>
                                        <p:tgtEl>
                                          <p:spTgt spid="1028"/>
                                        </p:tgtEl>
                                        <p:attrNameLst>
                                          <p:attrName>ppt_w</p:attrName>
                                        </p:attrNameLst>
                                      </p:cBhvr>
                                      <p:tavLst>
                                        <p:tav tm="0">
                                          <p:val>
                                            <p:fltVal val="0"/>
                                          </p:val>
                                        </p:tav>
                                        <p:tav tm="100000">
                                          <p:val>
                                            <p:strVal val="#ppt_w"/>
                                          </p:val>
                                        </p:tav>
                                      </p:tavLst>
                                    </p:anim>
                                    <p:anim calcmode="lin" valueType="num">
                                      <p:cBhvr>
                                        <p:cTn id="15" dur="500" fill="hold"/>
                                        <p:tgtEl>
                                          <p:spTgt spid="1028"/>
                                        </p:tgtEl>
                                        <p:attrNameLst>
                                          <p:attrName>ppt_h</p:attrName>
                                        </p:attrNameLst>
                                      </p:cBhvr>
                                      <p:tavLst>
                                        <p:tav tm="0">
                                          <p:val>
                                            <p:fltVal val="0"/>
                                          </p:val>
                                        </p:tav>
                                        <p:tav tm="100000">
                                          <p:val>
                                            <p:strVal val="#ppt_h"/>
                                          </p:val>
                                        </p:tav>
                                      </p:tavLst>
                                    </p:anim>
                                    <p:animEffect transition="in" filter="fade">
                                      <p:cBhvr>
                                        <p:cTn id="16" dur="500"/>
                                        <p:tgtEl>
                                          <p:spTgt spid="102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030"/>
                                        </p:tgtEl>
                                        <p:attrNameLst>
                                          <p:attrName>style.visibility</p:attrName>
                                        </p:attrNameLst>
                                      </p:cBhvr>
                                      <p:to>
                                        <p:strVal val="visible"/>
                                      </p:to>
                                    </p:set>
                                    <p:anim calcmode="lin" valueType="num">
                                      <p:cBhvr>
                                        <p:cTn id="21" dur="500" fill="hold"/>
                                        <p:tgtEl>
                                          <p:spTgt spid="1030"/>
                                        </p:tgtEl>
                                        <p:attrNameLst>
                                          <p:attrName>ppt_w</p:attrName>
                                        </p:attrNameLst>
                                      </p:cBhvr>
                                      <p:tavLst>
                                        <p:tav tm="0">
                                          <p:val>
                                            <p:fltVal val="0"/>
                                          </p:val>
                                        </p:tav>
                                        <p:tav tm="100000">
                                          <p:val>
                                            <p:strVal val="#ppt_w"/>
                                          </p:val>
                                        </p:tav>
                                      </p:tavLst>
                                    </p:anim>
                                    <p:anim calcmode="lin" valueType="num">
                                      <p:cBhvr>
                                        <p:cTn id="22" dur="500" fill="hold"/>
                                        <p:tgtEl>
                                          <p:spTgt spid="1030"/>
                                        </p:tgtEl>
                                        <p:attrNameLst>
                                          <p:attrName>ppt_h</p:attrName>
                                        </p:attrNameLst>
                                      </p:cBhvr>
                                      <p:tavLst>
                                        <p:tav tm="0">
                                          <p:val>
                                            <p:fltVal val="0"/>
                                          </p:val>
                                        </p:tav>
                                        <p:tav tm="100000">
                                          <p:val>
                                            <p:strVal val="#ppt_h"/>
                                          </p:val>
                                        </p:tav>
                                      </p:tavLst>
                                    </p:anim>
                                    <p:animEffect transition="in" filter="fade">
                                      <p:cBhvr>
                                        <p:cTn id="23" dur="500"/>
                                        <p:tgtEl>
                                          <p:spTgt spid="103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500" fill="hold"/>
                                        <p:tgtEl>
                                          <p:spTgt spid="1026"/>
                                        </p:tgtEl>
                                        <p:attrNameLst>
                                          <p:attrName>ppt_w</p:attrName>
                                        </p:attrNameLst>
                                      </p:cBhvr>
                                      <p:tavLst>
                                        <p:tav tm="0">
                                          <p:val>
                                            <p:fltVal val="0"/>
                                          </p:val>
                                        </p:tav>
                                        <p:tav tm="100000">
                                          <p:val>
                                            <p:strVal val="#ppt_w"/>
                                          </p:val>
                                        </p:tav>
                                      </p:tavLst>
                                    </p:anim>
                                    <p:anim calcmode="lin" valueType="num">
                                      <p:cBhvr>
                                        <p:cTn id="29" dur="500" fill="hold"/>
                                        <p:tgtEl>
                                          <p:spTgt spid="1026"/>
                                        </p:tgtEl>
                                        <p:attrNameLst>
                                          <p:attrName>ppt_h</p:attrName>
                                        </p:attrNameLst>
                                      </p:cBhvr>
                                      <p:tavLst>
                                        <p:tav tm="0">
                                          <p:val>
                                            <p:fltVal val="0"/>
                                          </p:val>
                                        </p:tav>
                                        <p:tav tm="100000">
                                          <p:val>
                                            <p:strVal val="#ppt_h"/>
                                          </p:val>
                                        </p:tav>
                                      </p:tavLst>
                                    </p:anim>
                                    <p:animEffect transition="in" filter="fade">
                                      <p:cBhvr>
                                        <p:cTn id="3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256584" cy="6120680"/>
          </a:xfrm>
          <a:blipFill>
            <a:blip r:embed="rId2"/>
            <a:tile tx="0" ty="0" sx="100000" sy="100000" flip="none" algn="tl"/>
          </a:blipFill>
        </p:spPr>
        <p:txBody>
          <a:bodyPr>
            <a:normAutofit/>
          </a:bodyPr>
          <a:lstStyle/>
          <a:p>
            <a:pPr marL="0" indent="0" algn="r">
              <a:buNone/>
            </a:pPr>
            <a:r>
              <a:rPr lang="es-CO" dirty="0" smtClean="0">
                <a:solidFill>
                  <a:srgbClr val="002060"/>
                </a:solidFill>
              </a:rPr>
              <a:t>Aquí encontramos la relación que existe entre  el éxodo del pueblo de Dios en Egipto, cuando allí no se les permitía obedecer los mandamientos de Dios, </a:t>
            </a:r>
          </a:p>
          <a:p>
            <a:pPr marL="0" indent="0">
              <a:buNone/>
            </a:pPr>
            <a:r>
              <a:rPr lang="es-CO" dirty="0" smtClean="0">
                <a:solidFill>
                  <a:srgbClr val="FF0000"/>
                </a:solidFill>
              </a:rPr>
              <a:t>con el que existirá en el </a:t>
            </a:r>
            <a:r>
              <a:rPr lang="es-CO" dirty="0">
                <a:solidFill>
                  <a:srgbClr val="FF0000"/>
                </a:solidFill>
              </a:rPr>
              <a:t>A</a:t>
            </a:r>
            <a:r>
              <a:rPr lang="es-CO" dirty="0" smtClean="0">
                <a:solidFill>
                  <a:srgbClr val="FF0000"/>
                </a:solidFill>
              </a:rPr>
              <a:t>poc. poco antes dela segunda venida de Cristo, ya que al implantar la ley dominical les será difícil guardar el sábado y allí también habrá un éxodo.</a:t>
            </a:r>
            <a:endParaRPr lang="es-CO" dirty="0">
              <a:solidFill>
                <a:srgbClr val="FF0000"/>
              </a:solidFill>
            </a:endParaRPr>
          </a:p>
        </p:txBody>
      </p:sp>
      <p:sp>
        <p:nvSpPr>
          <p:cNvPr id="4" name="AutoShape 2" descr="data:image/jpeg;base64,/9j/4AAQSkZJRgABAQAAAQABAAD/2wCEAAkGBhQSERQUExQWFRQVGRkYGBgYGB4dGxcaGhocGBgaGh8bGyYfHBwjGRgYIC8gIycpLCwsHR8xNTAqNSYrLCkBCQoKBQUFDQUFDSkYEhgpKSkpKSkpKSkpKSkpKSkpKSkpKSkpKSkpKSkpKSkpKSkpKSkpKSkpKSkpKSkpKSkpKf/AABEIAMIBAwMBIgACEQEDEQH/xAAcAAABBQEBAQAAAAAAAAAAAAAFAQIDBAYABwj/xAA+EAACAQIEAwYDBwIFBAMBAAABAhEDIQAEEjEFQVEGEyJhcYEykfAUI0KhsdHhUsEHYnKS8RUWM0NjguJT/8QAFAEBAAAAAAAAAAAAAAAAAAAAAP/EABQRAQAAAAAAAAAAAAAAAAAAAAD/2gAMAwEAAhEDEQA/APaAuM5xfMlnKjZehPvt52wf4hmhTST6Yze8m99sBJRQgDxN+uJu59flhKKmP+cWAMBCqW/Fjgh6/mTiwg5fp/zhAnWffAMUevzOOZfP8ziQ/X1OFv8AU/tgGAHqY8jhdB8/dj++JhtywkeWArtSIO5/3HDgW6n5nE3LfCXwEYB6n88dB6t88Oj6/nCen74BhLdT/uOGy39X5nEqr6fLCz9AYCvUBi7Ez5/viLu/Nj7xi4zYjYbfv/OAomiepHucPTKEn8R9WP74thfl5Y5V9PfAMFLzI9Ccd3fm3+4/vi53R8h7/phGyLjofrzwFTuyLgke/wDOHS3Jj9e+JKlOCJInyE/phpX6jAMJaCCW87x/xhopNNmb/ecSx9RhAv1AwHF2/qP5/vhmg9Wn1I/viXTjl/1YCs1Fv6m/3N++KjZYoZUmxm5/nBdlnn74hq0BO59It64CfKZgOu4LDeMWiuAqFluL+4vg1RfUoPX8vLAN047EmnHYAZ2gzM1FSfhEkf6v4GK9GmI/gYTjOWBzJPMwDvaAIG/viemluX5/vgJaSj6H8YVvfDADy/T98O7nzE+g/bAOUef5/wAYWJ3jDaakfQxLHngGhcKKY8vr3w6I5x7ftjgBzM+n84BCv1f98cu/P69sPZhyWPf+cNNU3j8hgEKet8NNP6+jjmY/R/fDgRGzfP8Ag4BsYayDbfD+9t+844C/T69MBC0gdMctTlf3OJCvmbeR/bC3j9cBH3c8vzwkbwNvLD4En9v5xz4BoQ8sOSnO5A+umOSep9MPUeWAclFTvJ9Af74kWsoEAEj/ADcsRaY+v5wvedDPvgI9BkEz7CMP0evzwneDy/PHawNj+v74BoT1w4H6k4cp/PCEdR+mASfrfCifq2En19MIB9HAc6Hy+Z/fHObbYWogP1/GIwlt/ngInqWi/sMLlczoJJJ0tvPI7A/2P8YbUpHp+f7YiNHUCORBHXceeAORhcQ5UkopMyVBMi+2OwA/ibDvyJvA/TDRb8Y/P9sWc9kCaha8GOnL3wwZQ9cBItKPxE25Df54kF9pP10j++Iky8dT7nHPV02k7TYkx+eAm7on/jA98zUBMU1idyxE+e2LPejnJ9b/AKnES5ZajsTTLCFA5QbyTceXywFLMcUZWC6AeZ8XXbli1l8+G3UrAkkkQOnP+2A2eyarWIVdI0qQB7ifPbr0xd4edKvuRpnboPq2AJmqv9Qw5GU/jE9IP9jivnAAhBnUI1bW2YWwzKrv6fPAX10j+o+g/nHF1G0+4H7HEDUTjkqAcr4CcZk+fz/aMNDbyB+eGioT+H8v2OFBPQe4P7xgGkjp+v74cD5H88OWqf8AL8v5xwqRJifYWwDC8f8AOG9/7+k4nqODvqnlCiMRU3839p2wEXfFtlPqR+4w7Q3p6fscWGrKbFmPt/fDCw5A/MDAQd2Z5/XvhUof5h7/ACxMlT/KSf8AUcIanVR8z++Ab3A/qGOppB6+2JjVFrKPb+cNgfQwCCfL5Yd8sIFkRhSv1bAcSfqMIPSfnhZ+rY4bcvy/bARs2ITU+r4lqDFOvUABkWIP7DASM4Pr9eeGMbi23nivSY2BGw5Ynfr/AGwBbKiEX0Hn+eOw/L/CvpjsADzvEKjZmooVdKQLl72HIMF5xYYlTOGTKj8/3xUzLlc1W6FufoDbD2rGD6MfkC39sBcOaMWAmOk/qTipBNi3y54kKneepv5Cenlhe9kgDmQB72GAfRTqSevXFvJtaRaWIvsBEb9ZP84fl8lUUGfXw1CIA5fDf+cAczRWrTXVUZGFTxMseIMGKJ4mG4gzG6nrgF4s0VWmZWF33EA6vzi+H5OnqsLarD3Pptgecwj1CaShEDEaesEqT76ZxfysyCHKm0eGbj0B5YAxnlPdNIg2INrCwIF5AmfLA3K1Cp6fyPXD6uYqsNJqyD/8Zv8AJeuIKdAj4XG0iabXHUbWwFps8wuADhn28mCIuY5GY/TDVJIu4/2+39WK+YSP/ZTPQaf/AN4CyubYnnGxiBH6elsPTOGT4vYk/wBzgNlOLwVVmUkkCB52ve18GCQenyBHyNsBMcy3W3lH64U12ve3piEUp5JPpG3rhz0vKPOOXPARV30gzeBaZ/XbEdKsdOokieRPL+1sT1Vb8JB6/Q88Q1kBjVtPt+2Ajp8QBYgsYBiQbe+LQz4DlDYjny8p9RhqUFA8IgeURiGtSSdRAkWmRtzvgCC1fS/1yOJVPp+eBdBx5mb+V/yxZTMwT9fPAXR7YRsRLmQYi3ric4BFB+hh2IalWP8AmY/PEy+2AWMNLWw9h0xEz23wDWnnt9b4GcSNgB16iRH8nBB1PXA7OUTqjoN7Tf2G2AqZdTeQAORn5H1wQRp+t8VRRgXJnkcNp0CJkyTzBv638hgNJkB92vphMN4dekl5sL4XAB+JoTWqlI1CPinTIA3i+2EceBv9FQ8v/wCb4lzlMtWqFXomLkd5DKNvEumBsbzyxQGYV0aCSNLrtzZGVR+eAMcMy5qUabaFaRO5vc+Y5YY+aSQNAksV9xv+PDuHZk08pRpq6CstNLEjlBfc8lk4jp8OfvFZtIUVqjzIspAg7+XrgGVuJLosohpAif8AT/V6fPEfC5DGGZCwtAEOYJMkgkQW3jliNuHMlKjMWZ5gg3JBXb/ScFMxk4cBXC3kHSCBAI079Cdx7zgAH2bTAkMFESDIMkk/mZ+fpi3RotbSTci4IsfcGPkcXeJUNABBk8yBb8Ivvyw/JZJyUbTA3m20ev8AbAAcrmSEpw7ToquI0wCPEY8PP39sd3zKp0sZp0VInTaTBHw7WGLFLgNYJTGgytOqpuCJKgDnsTh78Pf7xdPiaiojnI5esfrgIaSOr6Ub4KM07DwqZJXa48HrtfDuF0yK2UVmJXSxUdCIA/DtsLnni0vDKneA6CA1Ap6GHsZ2PiHzwi5KojZdu7bwBg0CSvjUwYnkDgMrxagEzDJEkP4em9pvvg7mS3ckr0J+vrpiHtRkYzrNNmVSOhtB9/DOH0K6EDUT4Zj4um9rG09cARybtoGr9ZtyvhtYPI0kgTFv29sU8vxIAaSbKdMz/tJB2tGLpMshB8PrvPTAV8tWYIzNJMsRcTAMD688WEzqHVyA58vqcR1MkCQ5MgiD054QU0CsDymYPnzwAhFYVqwYkz4V8RgCxEAiJBkfPENPLsMs1O5qWO5HxWIH8YuMYNQkwZUT5FV1TOLL1AAupgTIEz0k788Bayalaag8gBHL85xLFsLRe18V6lQkTEQTbYkAW/Q4CwgJ2g/Xlticg7if92BvD3bURyW/nJuJj03wTKg2wDXaxDSZsCNx5+WHLnQIA9Md3im1/Q/VxhhAkfLb54CyK3nh6MDipSj2/X+2HKQDYzyjy/4wFtKgOKOcaAxBAblP5Drtiz3ZO3hxXz1AMpsDB3P0L/lgMbn+K1jWouhgFWBUyVkEAsRbYHkZjzwW4tx0ZdqSEF9bKhbkDBuRHlNtsQ1siNaGwJdptHxBG0zzsGjHcVyfeU6b/jDoJ5XOgaht+Lp+WA1XC8wO6WCIloiI+I7Y7AfhVaKQmJlp331E9TjsAT4tmyawUdyQumdYWbyIIciVN4KGQRscRVWLBRpIaJZdQ0jeBux9pA6YgrcTcVHXU8EmOfPlPL0x1TizKNUI3qoBHuLjnfARV3sp0FwzwYP4VMM0EgFdRVS2q94ti5WSl8Tq1LSRECVJMxP/ADiHhmZs9RQwU28QLQNRLXiLuzbkWUHzwrZdnlqaaz1VkuItpAa35fuC0lyjeKpUQOQdQBlRebalMbCY/TCUKeTDkLmEmIIineb3lL4pLngVVTpIIkTTaWUyLPSVgrA8jsRBXngN/wBOXvWqoGDHdGKuN45KIkAGCAfPlgNlQpUBOmvT3/CKQIPXwqL4uCrYxmR6kJb5ADArK1opgtlaRgXKiR5mQrfr1w5c9QBM5dFAtJKAbxzi20YCdeIVVeHqoaZPhqIgIvEB/HKnobg222MDZVWriuK6awukSnKZuPb/AIxbRcuvi7gr0OgEH00kjlthPt2VG0CZ6jbfeOuATN5oxpOZpLP/ANTytM9cDqNDVIRyTJ8VIOQGMCS0BZ85/TBNM1l22RjI6E2+e1hiZeP0RbxLptGg2tPIWtgA1fs7UJLadRN2JIkyACLseVt8VqfDVo2zArGZAChSp9AGZiYHTrgpne0FDvaa97WliAEQQLkLLSoaNRAseYw+nxbJUoUEAsdV1YnVuCSQTI/LAUqXCaTAMorRaBoUx5Hz9b4WvkKQAAzLqRpIDCYIg7AA+wwTfM5R21FlJaJkmGiwkbGMMznHaNGmz0yKpkQgaZkxbeBfkPbABaq0wUH2lwIMl6TQYFoOkbX57fPFWhwwVSy083TcGdYI0kWvuD6/PF/h/HaVerVRsqqqlM1BIGo6Y1KQQL3sQeRmMTcArZLNCUpqtS8oT4gLed1uNrA4AHW7EI9SGrFpmWDIQpIuSNYaLdDGFq9kVemKZr+BfhLLzAPIxynmbY0Ge4bk1BJIJWfCpDN5wLt5/niKhTpAUnpliKpMAMQ8aCRIJsQwEk2HPABsu9WmAhqLV5AqkGPTbDV4k/8AWogndPPa5g+2D/G8/ToUtZapUZwIUVmIuYLWYSu/rEDA/hPCWzOXStCAvqBUk2hiu8GY08+u+ApcC48HLi2sGDexPkJ89sGalY2Bt1jl/GK7dlVQgaVDQSNAPLSDNurDFLN8OVIDeBydoPMwJ8iefOMAYyzBjv0m+04tELtbAWjw4q12M6TsJg2gSNhiXMZINpActcXNpvcH0kGeWAJGooOm8mNuRv8AsbY6myi9oHM7YBVuHN3hhjzm8dJNo3tfyGHJk3FyWFuR3m5t78zsPPAGvtyESGBG8iYw2jmUe8yD5zsY29RgWOFgLaqw9FNpmYv64kocNpEErVYg7AkKDE3Ej5+04CPjBVdDi0VKR/3OaTb7WbDs1VU09MgEOlpjZ1JEemJ6vBEqeDVqNiVLwGm6mR0KjFWpwVkuKakaolXZjMAGNzYjnHtgI6dMgGIiWO5G5J/vjsXMvkAVEowN/wARPPCYBmZCvVbUWCyYO0eVp9sV826rJksqAAeZPhAPW8HF3OBWdqaiWG/QSbajyJ5DnfpjOZjNhWiuhWmviYhtcHoQsxFwZFgZMYB/D+Il6gQCITST0efCCbXIDWFtueDPD+MVaEgy6sZ8X4f8oI/vOBXGcwGRKanSloMi43BPLYTjmzPeKpJhgYJ5E7zG2xBvgL+T4kVqNoqNRVzqfwqYvep4hfnqssC99JxPxqqvD+7qjXVq1HqS7uf6ZIIUqpsIAMxyvjFUM2XzQcExRfwEywZuhgxBHK9jBvbB3iHE1q01olDqp6mVD4hoKmyki+ltIA6WvY4DX8FqUs3SSuCZdQxXUAUJgkEoAZBET++LGbymiCruZhY1Fi3OJJnYE4wPBONOtdCggh9DCIUahpvA2BCn2xsqHFKaQWJ8IgA/ExY+KofXp64BKtOmNXiKlplHFKYI56ob88NFPY6/DE6tFrXJBRhsLYxHFOJ1zmvvAqUnnxzJuZLCRYSAAGwe4JxhFV6ZutQyBImRFhyhgPW+A0GYyLKVBprUIk6oYAbzdqm8dTzwv/RwVDFVVQJ8LsIA2izA288UOP8Aa5adOXXSpMGTMgcjEWkrMkSDvviHh/bX7Tl3qCE094umZlgtj5CDMeW+Az/azNq5UJqWqrK6MtiFB1C4EzMW2JE8rkuz+QzGZy3fVwamrVpVnZWKxGpbwGJmCbQBG84y/E82tLLv8RKDwi4CK0XEjciD9X0PBe0ofIUaZV3AVQ7IQHDayQNLCCCACflgDQy4U6QqKFWWb7upCwdyygwIO/U7xgVxXO922qpLUkAPhQAyRzAUQQSJPt1wD+ytl86XUs9IoVNpIDXJJ2lXUdLcsVOJ9oxqdSSJBLHl4viXfa55bRgDNfi9Kovf0W1N4lI/EBcNI3iD6XPTAmvxSpSrZU0AKZZw0MALNIYAX/CSZO8jFHgmbRCtJBcPUqG17jSnO40T7nC8Qy71aq1DCCmACLEA8ue+0DAbnj/GKT5cgUUQujNqYRDEajpgAs20HYk+RwKymbCppLkMxJus6w9IoV2sbmJt4pwOr5Kq6SSGlYCGw9fP22tjsllWAY6lLNsW8Q1cpgi/KMBc4lR1AI0gIREWHxM94iQdR/nBXgvaopRWjEGmoi/iZfWIBO21pxk8gNVQJWqsQp2IYTy8MkysiAD09MXaGfoI5KxDEIDJIJ5r5CZ9MBrcjx2QzsAtTuzPQFqjXLHqqoB8uWGvTZtIYnUvhgTMLIU6jvt+YxnhkW8NRyfCChUgQQYAi/lz6Wxqcnm0FPmGBgAAzKmQNr9Ymwg9cBBmalQFlXTK31MTIuCIgfycR5vNuAdYISZMcwQYA1DraB0GLZziopqFiRBIVrHUb6fL52gmcZThnaes76KpSoHgo8hSGUXYKLNT1bHcWBOAOZSgGpC7oy7g89LbTY26wMFaLXMeIwSOQJvp6W284wBp596Qc1p0TdgQC8KYLdbD8vPDcnx1Gy5dpNxC1HtqNm2GyjSd7kkWwBNsyYVWj+lr3kkbGeQB26++EOkMygRyNrHa/wA488Da3FBTvpDAANq5A3s1+do9Ri1kuIK+lqilGvOkiCFPIGwBkTf++As11BCE6DDTzBB9Ot9+VsW+Fs9NdAXwkkiZYbXJYTJY325nGdzfaYtVKjRpIIusxcQRbqcVKnHcxURlQAOGUEqAJJYaGMAT0j5zgPQjXi2hvYSMdgVw3jqtTUvWpB7hg1iGUlWEBuoOOwFXjHajKJlmiGkFjRVCWJBhlZUHxarQxEwbwDjD9q+MZgZNKrN9nyxqaFy9M6H0aZVGglSxUgmNi3lONNxb7XTXTlnALOw0OAVbUXNp2JIAueZxjKLnOZHMHN6S2TzWjwjTAZBTBvP4gJjlgKnZztCtZylOnop06QIQuTDSBJLMSdQMxyII5Y11FjTytRmsDqIJO4Kx06gDGarg01ytM09Iq2/8TKqsV1gBj8ZJIveZPni9m+KvRQKiNULK1r6QqjxExcmbBRczywDuHViKTVEC1Wqkkm4iSqEKAI1KAIFpg9DhOI8RasCyK6kE0qRMF6jm1pg0hbcz6CDgd2d7THWcu+Xo0qlWbnWAJmwKt93UJEgSSD0NsR5LjTPmKmXqUAlWqh7pw7OSwjw6iNyA3WDbngCHZqu2oUnqhqxuFYjUQBJhh8ZF/wAonlpsvkwuZ8VYk6QXp+IkCRpI0zLEyAByJItBx592Ry1UZ2icxNGnTdizs3OTqIIFvDKzvjW1+3hWpUFCS1R6i0x+EqwXu3SDdgKZEGLERtgNNnezveUWNZ+7IWykggL1cR4SYNlPIXJFsW2colhSo1Z0rCOLTBWYPUMBbp1wRyXaqpms1WoONdWll37vRKd7qCEqVJOphcxN+mMZVoLRzdDwd3rSG6AtKFYkwQdMibEYD0vhjpXojvUV2W8Mo52kA7SJxmOI5arkBUakpagfigAkXgbmQQDHnh3GAe6pU50irVCMwIHhKs5SZFiwX9LycBKOS+z5lcvVYtl8woOlG1aNclHUbGwkgcj1GATi/FppgFoFSCwgWFuXXzxP2WrPTrEI+kMIBuRqi0gHawvO5wRz3Y6n3yPTZHoENTO9mIgWO0beow/IcC+y18uSSwcVabdCdOpbE2sCLdBgOqcIzdWtq+0AIyiQATIAiDyn+ZJxm+K9nHIzNRSXp09Nz+IAkM63+ENJM733xuM66lWCtpkad4J1eHbymZx1bKKKZQ/C6PTPkkQPQAYAFkuFjL1F0OzwiLLgSzPcDqAF2jliHiTKKjUKoYmswBNrEAAbXNhGCPCMsKVKiWBaqpNXTPJhoFummLdQcUavBzmcyJOmp4iTFoBAgbSbzPmMBJXzU1AGBOk+E7xZgrDzv0O3lhBmkNNEqyS7EtHIyApE9YBnF/j3D3Dd5Ttq00wYsp1AT0JCnY9Zwylwao7o7hSYmV2IIkSOcG5HlgIs9SWm51EgsbE7zYCTaY6/RocUo9zVXQBEatO4DMSWIta4F/PGozPZWpVqJrqEaYOkiddpAkDnB898WaOWpq5dkllhSZkLNlPRlncjqPOAD08qKsFjDMognYRYevL2Hng5Q4VUUpVDHvACGUQVO9wG5wefRemCmXzVFtNNEVQQRqTSSGCiCSTsQee+k4ZUqMqTUOkBpEAwwckKoaRDqeXS98BSOU7xKiTr7yYGk/ELgiNxI26Yr8F4AKLlnA+HShZRsTex6RuOuKtftbl0bVOkAWYXGsEqVMEWNwSDa/W2d7W9tU0rTpkKuoJpVhIMgO1hA8I3N4je5wGn47maYp6NJ8LHWAqnWpFtIm7ExGx3tgTw/idLuZKKNLqAgi0nnHkeeM7RoU1or3rSc07GmDdAAYBM7W2iOXngmgSuIy9EoaXxu7bON5b4dPqRPKTgCw4hqoOoBXw6txcC0QGuRoEqORm1sVeHuWpIqsyghl1RJieUGJgDrznEWWp5ZiUqVRpVgljPj07bGReZFrEHbBPJcXCVzlpBpmwgaQg0kFRfxSJmdiZGADjs/VWu0FmCGzNuFMABvMEm21pxruGdm3pqG+FWQE1DpJmCdcTaQ3nttivmmNSn3bAaDPITzBjnPiHy8sFENJ1hUIqaRJcRJ2MDUf0wEmV4PlNInTUN5ZkJLGTJN95nCYu5LgulACxBuTFtyTyjr0x2ABdvsnWrUxSy7Gm9RxrZSdSICSSNN9UTYRPpOPOs9QfKUM3SVKgNeqNPgknutBSZggXc6j0x6Bwri32jiTKGUUqKVGYmJ1HVTDCbBRf59IxnO03GqeazOgFSKWsso3IbwoCR5Dfp64AKeAR3NXMs7ZdKKVEXUYWbrJ1ToRmaYucO4dXZM4g+0BlrVDSK61mnqPgJWTpY2sB+gxb7ZZj7juRuFVN9MoXLBT0AVCZ6/LEVTi+W+z08vSpVUarUp1Fo1B+PUpL03YajLAj4iN+mAZxvseuYz1IkaKXxVAgOkL4nsLSSQbqOfXCcZrdweH53S1am3elEqks1NlJAKkH+kBgrTBkTja5unUDtVVUOgnTdlVgLa2ALAupBv1HKRAX/ABEyatkU0mKj1lfRYGnWqSTpAMgMpaeR33mQLpV+1JQq5dBVUA65CghShGm9heLCPLFSh2CoavvyrFoOlLFCDtKmSf0j2JKi+Xo08vl1soinPIv3ZqOBYA+ATPMsomJxZ/7hogtRGYakWU6CNIIA53BvO8YART7J5bL5gVcqPvKYDhzUYFSZ0hlOosCAZ2sRe9qfGUp5ziNOoNAKqSyg/EwiDttcG/TA/hmTpV85Vp1a8u73KknvSJOrncAaYWOXphc9lky9SnmcrXMUql6dQ6rXBKmJHMQeYwBjtBnEp0xRIDMxV2KjUaaAj/YxP4hcSMP7KZBVrVM27qyUgzgi8GNMSRbmYEbDpiLL8UoL9obMupdo7yR+A+EeZWbnnJ6RjO9qu1qBDSUNToDSoU3Z2+KSs+GbMSbm3LAZviPauqcxWIZglRmOkXuCCDHKRAP8Y9Gy/ERVo03azju6mneDbVv5FsZjgfDcvmalNyB3iLKoPh1QSwYbkkHV7H33NHI6QdpjcjY9TgBOc4ll2rpRJXVUYU1EGCxMeIhSP2+eCacBGlSwVFdZAYnUwsQIFpLEY82zvZ58nXRs06FHLGm4nUhkMxIiVYESJPyxse2HbqpRpq2Woass48DMrkXmZK+EAkwRqBi2AIjh4ZwlM+MSdRlpCqTMA3Eg7HBbh1FV0GmUe+rvXXw6DsE1DVqFhAne+AvC+K084tE5YPRWoqd4FOkamDTTV2NjqGwJkCSIBxC1avSAB01+5LQ0t8FNiyd5cKVXcv0uQd8Bps/m6SPDMru7MhUKbMLE6VaSYi4HPAZ8+wkCmGY1F8TGdKAze0yVkEFYgbdZuHccpvRp1aaENVqsKjqZqMI1MQ0AIpcjaPDsdzgDxftSndMoPhohgqRJkG2tgPEFhjI3tczOANZXidSolRnQaqbsylYGpNlISLMQRBMCR1vh2TZGZqb0g6m4BAIZtQENJJmd4HuNIwN4FnA9Ooo0FT3LSwEyST4SL6itgB5dcT57iv2akSSfu2VWAM6tRaDtaDsL8jzwBrLcPbSi0x3aAlAq3CmA5JgeIkWuNhPKcZTtLxzua1OkztoQoiJexYrJE22IF9oPXGm7C8QrZnLmr3YFSKgWSRA3TTO2prEnkvrjF/4mcPdKqvUTS1XVYHw6wYlWi/gKnbecBkePkU6hphCtK5QPOoaH1ydXWSIPQ8sXf+zKhrUalSKwzKCrop6tdNdOrVDLDwsD3ttipnUq5zMCj4nWkyo1UL4tJdaa6uXxGB749ZNJRmjpZm7qiKNMUwTFyj3jSIVAJaBv1GAxfaZy9Kn4ClRQKqJURoUA6EpkzFwQsiNjPPGayXaWo1QU0YajU0KsEK5Y7mJ5n2nljc8f1fZ2oBy0OFquQCE0oSGEWDaUU7wSR75ThfZVqVagZ++LvVvcKNAbT0+IrJ3+VwDLxWoKlQFdSAERuFa2oyZmYuAb741HZ7jxqVaKkFqmrTqAHw6InaxAn5YsZOkdRCUqZapW1PrUN3aDVqg7WYQT5jyxp04FlqdUVNADUkYypYaQRpCyG5yTHLbAGMjmJQggQWuCvxBbQZPw4qVqGz1PEFgJCgQrPoF+q7ksbDVHPGUHFWNVR3xgKUZGidM2jrAezb2E88aHPcUL0u5KTWdyKbRIDEyWk7AS2/8AYYDQ0cuoF0B3vB647F/L5TwiSZ98dgPGeE8QSlprGCpzGloE+FKRGoWBhWqSRucWeN5vu8/QqBVVmOggyQQbXJ3IOkjzFsO7Q5JaZqIqkIK7045BWWlSJJO51Nc35HnGKKZ/VWyqs+nxKwkfhgrEMCPigERG4O1wIcU7PvmKT01INV/FqJhbGCOs3gepwUqcNqVa2Sr1aPcrlVY1HEeJlViNKMuqWaWv1m2IBxCrkqTd6QwLM1OpYMpc7gAzIAkDYEA8oxps1XfM8NWqappuiurd4LMQulthNweY5kYAktYIVVCraWGtSZIc6qjSOhZz5XGMJ2y7RUl4gKrURUNKChZWWn0U6okweggyDsMbV4q06danqDvly5KAayqhdK+IGfjO19wN8YT/ABD41VptRCQxp6XHgciIhdRNhIM6Z5YCStx5M3VpPWq0qaUxIWiHu5XQWl1WJExAJFr40XaCgudyOqmq66DKKR6jTy97R5ycef5jj1RqMrlKVM6SWdFvuCTt93a3XzxqezvHw+S1qFlRuwOlTOlRe5I28yD0JAX+wGSo01evWZaj06hDAx4IUAsnUiSDHn74jtDWVMwa1LUtJXgKrECpPMWIsQZix/PFqlxUtTzdAOXDPqAMSynwja1mAPvgPn6RU0qJOrRducX/AEG3ocAds+aTMGQ6srGPECgHw+vU7yTgL2jy2ur3rHxNqLifO5t+G4BImLeeC+Qd2OhAS2k3iTAgi4HSZmPzxQ4l2fqVc1UdSdNJKbF4kgNq0yBaCAw8rYAj2VygRlhSApDdTJ3a24jnv5Rj0er93o1EkswAVebbqBPmN9gAceb8MqLTK6GksCO6g3I+PRexubDG+7OVu/AdoPdjQpJuSVHj8j3ekf8A2brgMf2n4Vmq2WCVW7ytQqVA6KkKAJYPqBNmSD1v64s9oeGB6OUq5N3otUCKe7cqrwgZiVQQCAbsZmb40Xat1p0tOs0/tFRl1JvC+EkyYP3aWiCLbzgPwXiKrkpC63yxgJt31FjCjyYxKxex64CzwHhjU1FLO12pGp3gDLpXUVYaCxiCSupgSPPFDtYK2QI1KzFCQlQAaKyspGipcEEyRzvsYMYlzvGlq0amQrZd2ZWmm9SICvJKkz+AmNoPlGKXA85V+00uH163e5PMI9JUYhu7fSSmlyNW6kRMcsBT7C5h3ymqnKlGqa5AKkhZXUGBlQJWDIEDDh2VaqkBdOsuR4ggAaBvAEETblO2NV2LyyJlKaUkA3FS0y4lXLza5B36iABgb2r4U6UdSMKdBXHgBJ1qzMZ6ILg8z5gRgDnZjsvSylE0qhLu7MQqkNoQn7u/4iF0XkXbznFDMUhTrVWVO8DEIgCBi9TQLDUOVxB2uTtGLXAOMFi3hI0GlTLyRIICrBN2u4HiJiQW+EQOftBprKkKFp13gCQInxAxAg8vQxYYAt2KfNBu7q/d6JhVXSxDFm0mSRpABIYgGwicWeO8JovJdVZUOpWYgX/zDciSZIjbDuEtQrV6jtpY1GcS19IQHSYmBc1DPlbfA/8A6hUWv3FSoGp6iNTuQO7YAhZvqNnInlAm+AoZelQpkDu9FSo5apCkiJL0lUrKxIAn4uoEiXVPttWohYMaZBPxKEBJgklffccvTA3N9oEgg0/G5tcLoZdLU+8F9ZhANifO5nT5TiNOllUTMOoYU1Lowm+kEqfCfxTvtgALZE1kzFFSKjV2qajJhCv3dOSRuNIOKlHIVUpmu0l0SoKigE+PYkE3APIR+hxtsnpKK9NNCG4JhNZPQxYk3vE4IZ6lQqIFIfTu2hlUvvYjUXMzyAN98BhMpwruGZQGLMq77BlgWPqJvir2v44FyxFPvgx0y4EUwDYwZIc2MQDzM40PHMpUzear0aDCktKlFhMEkABgIIkaz5xzBIx57xPhWaL1KFbMBu4UPpffSZGoaZ1WHUbjacAFV6YZ3SpWZSPAXUJcc5BjeTA8geuPW+A5E5ijlawcq1iwgclFE6TEz4Oc78seRcG4VVq1KSAsKNVwuqNhuxibQJN8e8cOaki0qSKNKgKCt/CvJpMk/wB53wBelkIEd4x8yTP64TFtBYW+Vh8px2A8q7Q8NWaioI1u8GSb/aqdMx7SPbGBcg5zL6xtU8SxGlpki/Uzbn4cem9o89l1zFRGRW8RawNizzdWHUhpHO+MH2h4MtCsHlmD/fEsSzIFfSNBMsG0LU3mYHMYAj2pzIr06USQHbX1GpCRPup/LB7j+UqUqFKn/wCTvMsKlUEwEcEaXI2JgsOtjuBbLrTDSgIRajqJ5CfCAL9Cfzxusxm1fMV6biNJ7lL30Uhoj1JLNf8AqwB6jxKmtdVUgill6uqARGnuyLEc1A+hjBdqaDVc+KDOGoBUqVlVhAUaUVSRzLgNbkw6Y9H4RxunXqOw8JRe7ZahUGNTCRcytgPfGf7XZKhQRyGVC8AsziWCDUqi/IyIAnaZwHlWXoQ1ekH0/GA0SGGqYIHp+WCnBqZbKVlqP3dOg50Kn/tdhECenU3v5YHZzjC5jMrUWmtKIWFJOq/M9YMWjlg7mOI0vtFFVuKSmQQQDW06i5jeAAJ/bARcL7KLQzVM13eXpydMQhYFQDzbTaQPzxc7J9nKOdpVxVLd/SqFS6MLXhWiIIlW6SMJX4xVR2q00JaNKEsNIZtjbofw84xr+CcJGXQUkG4l3MeJ7anbnJ6DlgM3kXOXfP5XUG00VNNgumxU6pJvqhgYk7EjFzsFUOjNsSCxqIskfgVIAta0kz54sccya/a6FQ/+xauXciYh6bNTJtc+Fh7jArsrNPJuhaCaz6h1OlV5b7DAXe1VNK2VYU1Q1EIqqV5mmfFBAidM2MHF7sq7NToss+NWGo3BZCxAMn+jVcH8I6YEcO4ytKoFKhQSe8ADQZtq+G5H98R8K441LKLR5oxNIiDrIJOkEfiILCJFjgNfkFNXOxyy9NlJ3KNUJcwP6hSUcrd4OuDvDsrRQfcZZPF+MAeIG6nVEkEX8totGMOudqU6eZzFJ4qB2ciJLqagpU1kEaTA6GZ2wWyfaVaKim1dKTMdSwVMMd9KE+JSTBUXm4jAaPPcEpAs9QAU1iBN2PSTsJ2Av5xbHmHEM9SbPJXqMadOi4KsNnelDaZ5gEiT++NH2y4o1agq94eZDJs/nHTkNiJN8efZPMUweH0ZafGHEgreoTEdbqPYdMBS4bxnP5SvVZFhHqnwGCCZLrqQksLNPLeca+p2rrELrFGq06gqlgdaLA1qoLEAm0wJ03xrW7LhqhkJpMaQ3iWAehAKt8J39MBOIcLNLMrRShUqVSNeunCorG0liZ5edtN5tgKPDuO1oWl3DUiVkzIZwZ1FtaMPE03jfY4pZ/gneKif+KagdySS1Ui+kNG14BJJv5HHofD6JFNe/ZUfo1p+ZEkCemKXFOwy1NRp2DMNUH4oO5P9USPEGtgMtUyjZbKrSpOZZjqfVfTC6mYQQqlieVzzFgc3XzVXMio0tU7nu9BCQx0mTC8zcmOcD0x6W9SmpCVFDAVFDFRqfwFhpMeIwTab+tsZap2bzL54iiNGX1mq1dhClTES0RtaPXAUKnZ9670y6stWvTo6S4AYnW4BAsBaD5QvUYPdmeyc01rVUaq9RWdIhlUmQpdT4mkibeW98aps5RpOKoArVdAQ1N5CifDqYKLgSVkmBjm4sqy9Sk5WARtYf5QBYDpNsBKuTzPiF11GAEsQoBAkyOu2+G0eHVg4LMx2ksGi3ne/OcJl+P0SwilUA5FWcifMKIH6Yt0ePUXvFWxPMkWtJ8UcgY3vgM8OPUaD5j73TWq1B4BDMwWiinqQAxa55zjH9pmNStSrkHUUeixg2DCVZrcm8PuMen5HiGVWe6QISbhaRBPmYWTitx3htOvRbSZncAEmSLWF9UbT5YDyDspRVKlR/EAqIii7AVCIdhMxOk+QDY2fBs5WDKVY6T5G3PYEfpaN8B+H9nmGZbLJJFSHBA2kgnVe24HLbqRje1+EpR0kyQovO56lQdhgD2WzblQSuExPkQO7WJiLenLHYAd2uo5gil9ny1Gu2vxtUKg0l/qTUCC3Tpaxxhe0vZqtUzOqrmKNEuqJ9mo0zmKrIGaCZCm+ttTQFuZ2x60cQZXIU6c6EVS12IF2PVjuT64Dzev2EFKkK2ar1EQMCUhNKHZSwpIFAsNusSZxfy/ZlMyhq/YWWpUd3L1agTVrZiGIUuwlSLFQRON9VqBVLHYAk+g9L4FDjlRiBSytYz+KpppqB1Opi49NE4DGcT/w0eqyFu7Re98YRiQ9NoUJ4lBDc5Fo9BjzPi3CHrEUcpqzOkmSqNopXI01GYRr3J9ce4niq5jwVAwZGHhoNVZ1cBgQzIiqIhhvHzGJ8hk6i0e7pUvs9NR4JfUxvPiuYYkkk6iZ54Dxrgn+DuZFRDXqoAdgNRJPLSSAN5vOL9ThdJK9lJFKtNSYnu6tJKRYEEghnBIG8AyMev8ADMg4lqunXtbxSLXLFQZO8bYxfG+ymaFcVKNOmVpuzLOlmazd34ToXw6mu2oyeYwGZ4pmaTUDl0gElSrRYENMkDnY8949MFH7UgKiAatKKNRMaioAJ5jlPviGv2VzFT7zNFUl7K5RNQkm1xFgsjzODmW7K5JV0vBKnUSlQGeVxP5AYDK8W4g9akgsWSoKgaCTYGFAU3J1AYgyfAc2x8FKoqkyLSDYAmZnlyxvsv2SytMB1esUIBGkEgyeoXfB7I1aNMEU0qSAAfA5PkDIvgM1wTs61BhrUazA/qPjm5tt+mCo4chLPCEqAQ0KdJF9YMTtF55DBPOcVRKgVqZYkDSRDMBIkkbqFmSZ2BxSr5l0MhwpeJWJKxNvEBHMSflfAZzOZel3gREqZhqzq9fuk1BUXUUnSdC+MrC6phZOAH+IXZ5a1Cm1LK1EZWCh9dMBp/CfvDNwYI2M9calc3WcaNeskrYAaZNzzj4ASAvMg9Ifk1paR3ppKVJUjvYI0mCW1tAuDa1jgPJOEVuIJXSlFd6YZSyaWPgm4JMiCJ2MbXwcXsJmxmqj0abPSLSrawBFiVEm3O0X/X2deGk6SSAALKBZekGeQ5jC5jK1zISogEWlZ8Ra5Plpt5ycBmOEZTNCk71AXLXRSysKYEAIpU7SN+s4rcU4hWqHunpUkYxDVa3KwlTokRuY688a3L8F0Aj7qCxP/i/qOt93O7EnoOlsXc1mVpIWIsIsI9LSQMBg/wDqdSmQtqtMTr01BVAm3waNZBvYYq8U/wAQ8nl6ArrrqV50rTLtAglDA1FVXwmLXIuLHGszFZMwJFJHEzqNJqh8Ji0qonaLnn0xh+0v+Fy1706NYViC2slEpEmSSyCQPQEe95DHZjtw9ZnrNU0mpp1FJWSiwJ5FdgQBsB64NcA7Xd4tHJ1nqJTZ9S6BLHf7sGYVSxm89B1GV4p/hzncv4jTpsBAJRw34RsLE/xtjNUsy61UfUS6EQQIaVNtrj1/bAfRlThKGke6Dmp8IJaGJAnc2JAknljL1eytWnNU1Gr3LaGqagpvcEQpgGCCPfaMPwjthm6FR5qMJ8JFQM34hqgarQSSYMgDyt6fwztPRqDXL0/h16kJAAXSsFRHMGLbgxOwU6ebWnQNR2RWYGFMqIkAmDEgAzadrbjGe432oiqDTqeOipU6br3oZlOkMIMrPqDG4wA7U9t6jVa1HQhTWwADVPCQSCQSxgkQJAteOmM1UqlAAgchiwIsbCDKkACDJHXAbD/vuvIuqM24QwXkAyYK8xcHa4BGPQuwWXrVFfMNdHXRTQyARqYu215ISDe048k7Jimcwj1k1FQAoenq8cGIRoDksBv/ADj2LJdrzUKDvVphQpIWkXap5qoJZVIVjsQo3MjAXn4dSCxBpF5lSCCW2EMBDWBjyjBPJOcxSsbRC1BF/a8Hr/bbBDI56nVUtTYMASpg7Ebg+YxWPAVWr3tE9y2zBANNQf51iCReGEH1FsBdyuWCIqjZRGOxMMdgFG+OXHY7AId8LGEx2AUnHHHY7AJiJ8djsAOz/DKVVlNSlTqEba0DRz5jyGI63BMuVjuKUdO7Xp6YXHYAhSoqgCqoVQBAAgD0AxNSx2OwFfidMMlwDDKRImDqAkexOB/D6KhiQoBJJNt/H/Jx2OwFKtll7weFfkOk/ri12WyiFasopl5+EblFn9BhMdgNDjsdjsBkf8TMwy5TwsVlkBgkSNQsYxhuz9dhmsrDEeLkTzWrP6DCY7Ab7/ECuwooAxEs4MGJAoVWE9bgH1AxkOz1ZjRzCliV7kGCbT4Lx1ucdjsBUziAU2IABC7j/S2AvEvC6FfCQbEWi1Pp6n5nHY7AWOGOe9qiTGuqI5QgrFBHRSAR0gYJ1lH3Ji8T76aZn1kk+pOFx2Az/Hsoj5hyyKxJvIBnbrg1kuF0RRtSpiDWIhFsQUgi2Ox2APdieE0WEmlTJBsSikjwna2NTkeEUaTg06NNDKfAirsGA2HIEjCY7AHRth4x2OwC4THY7A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QSERQUExQWFRQVGRkYGBgYGB4dGxcaGhocGBgaGh8bGyYfHBwjGRgYIC8gIycpLCwsHR8xNTAqNSYrLCkBCQoKBQUFDQUFDSkYEhgpKSkpKSkpKSkpKSkpKSkpKSkpKSkpKSkpKSkpKSkpKSkpKSkpKSkpKSkpKSkpKSkpKf/AABEIAMIBAwMBIgACEQEDEQH/xAAcAAABBQEBAQAAAAAAAAAAAAAFAQIDBAYABwj/xAA+EAACAQIEAwYDBwIFBAMBAAABAhEDIQAEEjEFQVEGEyJhcYEykfAUI0KhsdHhUsEHYnKS8RUWM0NjguJT/8QAFAEBAAAAAAAAAAAAAAAAAAAAAP/EABQRAQAAAAAAAAAAAAAAAAAAAAD/2gAMAwEAAhEDEQA/APaAuM5xfMlnKjZehPvt52wf4hmhTST6Yze8m99sBJRQgDxN+uJu59flhKKmP+cWAMBCqW/Fjgh6/mTiwg5fp/zhAnWffAMUevzOOZfP8ziQ/X1OFv8AU/tgGAHqY8jhdB8/dj++JhtywkeWArtSIO5/3HDgW6n5nE3LfCXwEYB6n88dB6t88Oj6/nCen74BhLdT/uOGy39X5nEqr6fLCz9AYCvUBi7Ez5/viLu/Nj7xi4zYjYbfv/OAomiepHucPTKEn8R9WP74thfl5Y5V9PfAMFLzI9Ccd3fm3+4/vi53R8h7/phGyLjofrzwFTuyLgke/wDOHS3Jj9e+JKlOCJInyE/phpX6jAMJaCCW87x/xhopNNmb/ecSx9RhAv1AwHF2/qP5/vhmg9Wn1I/viXTjl/1YCs1Fv6m/3N++KjZYoZUmxm5/nBdlnn74hq0BO59It64CfKZgOu4LDeMWiuAqFluL+4vg1RfUoPX8vLAN047EmnHYAZ2gzM1FSfhEkf6v4GK9GmI/gYTjOWBzJPMwDvaAIG/viemluX5/vgJaSj6H8YVvfDADy/T98O7nzE+g/bAOUef5/wAYWJ3jDaakfQxLHngGhcKKY8vr3w6I5x7ftjgBzM+n84BCv1f98cu/P69sPZhyWPf+cNNU3j8hgEKet8NNP6+jjmY/R/fDgRGzfP8Ag4BsYayDbfD+9t+844C/T69MBC0gdMctTlf3OJCvmbeR/bC3j9cBH3c8vzwkbwNvLD4En9v5xz4BoQ8sOSnO5A+umOSep9MPUeWAclFTvJ9Af74kWsoEAEj/ADcsRaY+v5wvedDPvgI9BkEz7CMP0evzwneDy/PHawNj+v74BoT1w4H6k4cp/PCEdR+mASfrfCifq2En19MIB9HAc6Hy+Z/fHObbYWogP1/GIwlt/ngInqWi/sMLlczoJJJ0tvPI7A/2P8YbUpHp+f7YiNHUCORBHXceeAORhcQ5UkopMyVBMi+2OwA/ibDvyJvA/TDRb8Y/P9sWc9kCaha8GOnL3wwZQ9cBItKPxE25Df54kF9pP10j++Iky8dT7nHPV02k7TYkx+eAm7on/jA98zUBMU1idyxE+e2LPejnJ9b/AKnES5ZajsTTLCFA5QbyTceXywFLMcUZWC6AeZ8XXbli1l8+G3UrAkkkQOnP+2A2eyarWIVdI0qQB7ifPbr0xd4edKvuRpnboPq2AJmqv9Qw5GU/jE9IP9jivnAAhBnUI1bW2YWwzKrv6fPAX10j+o+g/nHF1G0+4H7HEDUTjkqAcr4CcZk+fz/aMNDbyB+eGioT+H8v2OFBPQe4P7xgGkjp+v74cD5H88OWqf8AL8v5xwqRJifYWwDC8f8AOG9/7+k4nqODvqnlCiMRU3839p2wEXfFtlPqR+4w7Q3p6fscWGrKbFmPt/fDCw5A/MDAQd2Z5/XvhUof5h7/ACxMlT/KSf8AUcIanVR8z++Ab3A/qGOppB6+2JjVFrKPb+cNgfQwCCfL5Yd8sIFkRhSv1bAcSfqMIPSfnhZ+rY4bcvy/bARs2ITU+r4lqDFOvUABkWIP7DASM4Pr9eeGMbi23nivSY2BGw5Ynfr/AGwBbKiEX0Hn+eOw/L/CvpjsADzvEKjZmooVdKQLl72HIMF5xYYlTOGTKj8/3xUzLlc1W6FufoDbD2rGD6MfkC39sBcOaMWAmOk/qTipBNi3y54kKneepv5Cenlhe9kgDmQB72GAfRTqSevXFvJtaRaWIvsBEb9ZP84fl8lUUGfXw1CIA5fDf+cAczRWrTXVUZGFTxMseIMGKJ4mG4gzG6nrgF4s0VWmZWF33EA6vzi+H5OnqsLarD3Pptgecwj1CaShEDEaesEqT76ZxfysyCHKm0eGbj0B5YAxnlPdNIg2INrCwIF5AmfLA3K1Cp6fyPXD6uYqsNJqyD/8Zv8AJeuIKdAj4XG0iabXHUbWwFps8wuADhn28mCIuY5GY/TDVJIu4/2+39WK+YSP/ZTPQaf/AN4CyubYnnGxiBH6elsPTOGT4vYk/wBzgNlOLwVVmUkkCB52ve18GCQenyBHyNsBMcy3W3lH64U12ve3piEUp5JPpG3rhz0vKPOOXPARV30gzeBaZ/XbEdKsdOokieRPL+1sT1Vb8JB6/Q88Q1kBjVtPt+2Ajp8QBYgsYBiQbe+LQz4DlDYjny8p9RhqUFA8IgeURiGtSSdRAkWmRtzvgCC1fS/1yOJVPp+eBdBx5mb+V/yxZTMwT9fPAXR7YRsRLmQYi3ric4BFB+hh2IalWP8AmY/PEy+2AWMNLWw9h0xEz23wDWnnt9b4GcSNgB16iRH8nBB1PXA7OUTqjoN7Tf2G2AqZdTeQAORn5H1wQRp+t8VRRgXJnkcNp0CJkyTzBv638hgNJkB92vphMN4dekl5sL4XAB+JoTWqlI1CPinTIA3i+2EceBv9FQ8v/wCb4lzlMtWqFXomLkd5DKNvEumBsbzyxQGYV0aCSNLrtzZGVR+eAMcMy5qUabaFaRO5vc+Y5YY+aSQNAksV9xv+PDuHZk08pRpq6CstNLEjlBfc8lk4jp8OfvFZtIUVqjzIspAg7+XrgGVuJLosohpAif8AT/V6fPEfC5DGGZCwtAEOYJMkgkQW3jliNuHMlKjMWZ5gg3JBXb/ScFMxk4cBXC3kHSCBAI079Cdx7zgAH2bTAkMFESDIMkk/mZ+fpi3RotbSTci4IsfcGPkcXeJUNABBk8yBb8Ivvyw/JZJyUbTA3m20ev8AbAAcrmSEpw7ToquI0wCPEY8PP39sd3zKp0sZp0VInTaTBHw7WGLFLgNYJTGgytOqpuCJKgDnsTh78Pf7xdPiaiojnI5esfrgIaSOr6Ub4KM07DwqZJXa48HrtfDuF0yK2UVmJXSxUdCIA/DtsLnni0vDKneA6CA1Ap6GHsZ2PiHzwi5KojZdu7bwBg0CSvjUwYnkDgMrxagEzDJEkP4em9pvvg7mS3ckr0J+vrpiHtRkYzrNNmVSOhtB9/DOH0K6EDUT4Zj4um9rG09cARybtoGr9ZtyvhtYPI0kgTFv29sU8vxIAaSbKdMz/tJB2tGLpMshB8PrvPTAV8tWYIzNJMsRcTAMD688WEzqHVyA58vqcR1MkCQ5MgiD054QU0CsDymYPnzwAhFYVqwYkz4V8RgCxEAiJBkfPENPLsMs1O5qWO5HxWIH8YuMYNQkwZUT5FV1TOLL1AAupgTIEz0k788Bayalaag8gBHL85xLFsLRe18V6lQkTEQTbYkAW/Q4CwgJ2g/Xlticg7if92BvD3bURyW/nJuJj03wTKg2wDXaxDSZsCNx5+WHLnQIA9Md3im1/Q/VxhhAkfLb54CyK3nh6MDipSj2/X+2HKQDYzyjy/4wFtKgOKOcaAxBAblP5Drtiz3ZO3hxXz1AMpsDB3P0L/lgMbn+K1jWouhgFWBUyVkEAsRbYHkZjzwW4tx0ZdqSEF9bKhbkDBuRHlNtsQ1siNaGwJdptHxBG0zzsGjHcVyfeU6b/jDoJ5XOgaht+Lp+WA1XC8wO6WCIloiI+I7Y7AfhVaKQmJlp331E9TjsAT4tmyawUdyQumdYWbyIIciVN4KGQRscRVWLBRpIaJZdQ0jeBux9pA6YgrcTcVHXU8EmOfPlPL0x1TizKNUI3qoBHuLjnfARV3sp0FwzwYP4VMM0EgFdRVS2q94ti5WSl8Tq1LSRECVJMxP/ADiHhmZs9RQwU28QLQNRLXiLuzbkWUHzwrZdnlqaaz1VkuItpAa35fuC0lyjeKpUQOQdQBlRebalMbCY/TCUKeTDkLmEmIIineb3lL4pLngVVTpIIkTTaWUyLPSVgrA8jsRBXngN/wBOXvWqoGDHdGKuN45KIkAGCAfPlgNlQpUBOmvT3/CKQIPXwqL4uCrYxmR6kJb5ADArK1opgtlaRgXKiR5mQrfr1w5c9QBM5dFAtJKAbxzi20YCdeIVVeHqoaZPhqIgIvEB/HKnobg222MDZVWriuK6awukSnKZuPb/AIxbRcuvi7gr0OgEH00kjlthPt2VG0CZ6jbfeOuATN5oxpOZpLP/ANTytM9cDqNDVIRyTJ8VIOQGMCS0BZ85/TBNM1l22RjI6E2+e1hiZeP0RbxLptGg2tPIWtgA1fs7UJLadRN2JIkyACLseVt8VqfDVo2zArGZAChSp9AGZiYHTrgpne0FDvaa97WliAEQQLkLLSoaNRAseYw+nxbJUoUEAsdV1YnVuCSQTI/LAUqXCaTAMorRaBoUx5Hz9b4WvkKQAAzLqRpIDCYIg7AA+wwTfM5R21FlJaJkmGiwkbGMMznHaNGmz0yKpkQgaZkxbeBfkPbABaq0wUH2lwIMl6TQYFoOkbX57fPFWhwwVSy083TcGdYI0kWvuD6/PF/h/HaVerVRsqqqlM1BIGo6Y1KQQL3sQeRmMTcArZLNCUpqtS8oT4gLed1uNrA4AHW7EI9SGrFpmWDIQpIuSNYaLdDGFq9kVemKZr+BfhLLzAPIxynmbY0Ge4bk1BJIJWfCpDN5wLt5/niKhTpAUnpliKpMAMQ8aCRIJsQwEk2HPABsu9WmAhqLV5AqkGPTbDV4k/8AWogndPPa5g+2D/G8/ToUtZapUZwIUVmIuYLWYSu/rEDA/hPCWzOXStCAvqBUk2hiu8GY08+u+ApcC48HLi2sGDexPkJ89sGalY2Bt1jl/GK7dlVQgaVDQSNAPLSDNurDFLN8OVIDeBydoPMwJ8iefOMAYyzBjv0m+04tELtbAWjw4q12M6TsJg2gSNhiXMZINpActcXNpvcH0kGeWAJGooOm8mNuRv8AsbY6myi9oHM7YBVuHN3hhjzm8dJNo3tfyGHJk3FyWFuR3m5t78zsPPAGvtyESGBG8iYw2jmUe8yD5zsY29RgWOFgLaqw9FNpmYv64kocNpEErVYg7AkKDE3Ej5+04CPjBVdDi0VKR/3OaTb7WbDs1VU09MgEOlpjZ1JEemJ6vBEqeDVqNiVLwGm6mR0KjFWpwVkuKakaolXZjMAGNzYjnHtgI6dMgGIiWO5G5J/vjsXMvkAVEowN/wARPPCYBmZCvVbUWCyYO0eVp9sV826rJksqAAeZPhAPW8HF3OBWdqaiWG/QSbajyJ5DnfpjOZjNhWiuhWmviYhtcHoQsxFwZFgZMYB/D+Il6gQCITST0efCCbXIDWFtueDPD+MVaEgy6sZ8X4f8oI/vOBXGcwGRKanSloMi43BPLYTjmzPeKpJhgYJ5E7zG2xBvgL+T4kVqNoqNRVzqfwqYvep4hfnqssC99JxPxqqvD+7qjXVq1HqS7uf6ZIIUqpsIAMxyvjFUM2XzQcExRfwEywZuhgxBHK9jBvbB3iHE1q01olDqp6mVD4hoKmyki+ltIA6WvY4DX8FqUs3SSuCZdQxXUAUJgkEoAZBET++LGbymiCruZhY1Fi3OJJnYE4wPBONOtdCggh9DCIUahpvA2BCn2xsqHFKaQWJ8IgA/ExY+KofXp64BKtOmNXiKlplHFKYI56ob88NFPY6/DE6tFrXJBRhsLYxHFOJ1zmvvAqUnnxzJuZLCRYSAAGwe4JxhFV6ZutQyBImRFhyhgPW+A0GYyLKVBprUIk6oYAbzdqm8dTzwv/RwVDFVVQJ8LsIA2izA288UOP8Aa5adOXXSpMGTMgcjEWkrMkSDvviHh/bX7Tl3qCE094umZlgtj5CDMeW+Az/azNq5UJqWqrK6MtiFB1C4EzMW2JE8rkuz+QzGZy3fVwamrVpVnZWKxGpbwGJmCbQBG84y/E82tLLv8RKDwi4CK0XEjciD9X0PBe0ofIUaZV3AVQ7IQHDayQNLCCCACflgDQy4U6QqKFWWb7upCwdyygwIO/U7xgVxXO922qpLUkAPhQAyRzAUQQSJPt1wD+ytl86XUs9IoVNpIDXJJ2lXUdLcsVOJ9oxqdSSJBLHl4viXfa55bRgDNfi9Kovf0W1N4lI/EBcNI3iD6XPTAmvxSpSrZU0AKZZw0MALNIYAX/CSZO8jFHgmbRCtJBcPUqG17jSnO40T7nC8Qy71aq1DCCmACLEA8ue+0DAbnj/GKT5cgUUQujNqYRDEajpgAs20HYk+RwKymbCppLkMxJus6w9IoV2sbmJt4pwOr5Kq6SSGlYCGw9fP22tjsllWAY6lLNsW8Q1cpgi/KMBc4lR1AI0gIREWHxM94iQdR/nBXgvaopRWjEGmoi/iZfWIBO21pxk8gNVQJWqsQp2IYTy8MkysiAD09MXaGfoI5KxDEIDJIJ5r5CZ9MBrcjx2QzsAtTuzPQFqjXLHqqoB8uWGvTZtIYnUvhgTMLIU6jvt+YxnhkW8NRyfCChUgQQYAi/lz6Wxqcnm0FPmGBgAAzKmQNr9Ymwg9cBBmalQFlXTK31MTIuCIgfycR5vNuAdYISZMcwQYA1DraB0GLZziopqFiRBIVrHUb6fL52gmcZThnaes76KpSoHgo8hSGUXYKLNT1bHcWBOAOZSgGpC7oy7g89LbTY26wMFaLXMeIwSOQJvp6W284wBp596Qc1p0TdgQC8KYLdbD8vPDcnx1Gy5dpNxC1HtqNm2GyjSd7kkWwBNsyYVWj+lr3kkbGeQB26++EOkMygRyNrHa/wA488Da3FBTvpDAANq5A3s1+do9Ri1kuIK+lqilGvOkiCFPIGwBkTf++As11BCE6DDTzBB9Ot9+VsW+Fs9NdAXwkkiZYbXJYTJY325nGdzfaYtVKjRpIIusxcQRbqcVKnHcxURlQAOGUEqAJJYaGMAT0j5zgPQjXi2hvYSMdgVw3jqtTUvWpB7hg1iGUlWEBuoOOwFXjHajKJlmiGkFjRVCWJBhlZUHxarQxEwbwDjD9q+MZgZNKrN9nyxqaFy9M6H0aZVGglSxUgmNi3lONNxb7XTXTlnALOw0OAVbUXNp2JIAueZxjKLnOZHMHN6S2TzWjwjTAZBTBvP4gJjlgKnZztCtZylOnop06QIQuTDSBJLMSdQMxyII5Y11FjTytRmsDqIJO4Kx06gDGarg01ytM09Iq2/8TKqsV1gBj8ZJIveZPni9m+KvRQKiNULK1r6QqjxExcmbBRczywDuHViKTVEC1Wqkkm4iSqEKAI1KAIFpg9DhOI8RasCyK6kE0qRMF6jm1pg0hbcz6CDgd2d7THWcu+Xo0qlWbnWAJmwKt93UJEgSSD0NsR5LjTPmKmXqUAlWqh7pw7OSwjw6iNyA3WDbngCHZqu2oUnqhqxuFYjUQBJhh8ZF/wAonlpsvkwuZ8VYk6QXp+IkCRpI0zLEyAByJItBx592Ry1UZ2icxNGnTdizs3OTqIIFvDKzvjW1+3hWpUFCS1R6i0x+EqwXu3SDdgKZEGLERtgNNnezveUWNZ+7IWykggL1cR4SYNlPIXJFsW2colhSo1Z0rCOLTBWYPUMBbp1wRyXaqpms1WoONdWll37vRKd7qCEqVJOphcxN+mMZVoLRzdDwd3rSG6AtKFYkwQdMibEYD0vhjpXojvUV2W8Mo52kA7SJxmOI5arkBUakpagfigAkXgbmQQDHnh3GAe6pU50irVCMwIHhKs5SZFiwX9LycBKOS+z5lcvVYtl8woOlG1aNclHUbGwkgcj1GATi/FppgFoFSCwgWFuXXzxP2WrPTrEI+kMIBuRqi0gHawvO5wRz3Y6n3yPTZHoENTO9mIgWO0beow/IcC+y18uSSwcVabdCdOpbE2sCLdBgOqcIzdWtq+0AIyiQATIAiDyn+ZJxm+K9nHIzNRSXp09Nz+IAkM63+ENJM733xuM66lWCtpkad4J1eHbymZx1bKKKZQ/C6PTPkkQPQAYAFkuFjL1F0OzwiLLgSzPcDqAF2jliHiTKKjUKoYmswBNrEAAbXNhGCPCMsKVKiWBaqpNXTPJhoFummLdQcUavBzmcyJOmp4iTFoBAgbSbzPmMBJXzU1AGBOk+E7xZgrDzv0O3lhBmkNNEqyS7EtHIyApE9YBnF/j3D3Dd5Ttq00wYsp1AT0JCnY9Zwylwao7o7hSYmV2IIkSOcG5HlgIs9SWm51EgsbE7zYCTaY6/RocUo9zVXQBEatO4DMSWIta4F/PGozPZWpVqJrqEaYOkiddpAkDnB898WaOWpq5dkllhSZkLNlPRlncjqPOAD08qKsFjDMognYRYevL2Hng5Q4VUUpVDHvACGUQVO9wG5wefRemCmXzVFtNNEVQQRqTSSGCiCSTsQee+k4ZUqMqTUOkBpEAwwckKoaRDqeXS98BSOU7xKiTr7yYGk/ELgiNxI26Yr8F4AKLlnA+HShZRsTex6RuOuKtftbl0bVOkAWYXGsEqVMEWNwSDa/W2d7W9tU0rTpkKuoJpVhIMgO1hA8I3N4je5wGn47maYp6NJ8LHWAqnWpFtIm7ExGx3tgTw/idLuZKKNLqAgi0nnHkeeM7RoU1or3rSc07GmDdAAYBM7W2iOXngmgSuIy9EoaXxu7bON5b4dPqRPKTgCw4hqoOoBXw6txcC0QGuRoEqORm1sVeHuWpIqsyghl1RJieUGJgDrznEWWp5ZiUqVRpVgljPj07bGReZFrEHbBPJcXCVzlpBpmwgaQg0kFRfxSJmdiZGADjs/VWu0FmCGzNuFMABvMEm21pxruGdm3pqG+FWQE1DpJmCdcTaQ3nttivmmNSn3bAaDPITzBjnPiHy8sFENJ1hUIqaRJcRJ2MDUf0wEmV4PlNInTUN5ZkJLGTJN95nCYu5LgulACxBuTFtyTyjr0x2ABdvsnWrUxSy7Gm9RxrZSdSICSSNN9UTYRPpOPOs9QfKUM3SVKgNeqNPgknutBSZggXc6j0x6Bwri32jiTKGUUqKVGYmJ1HVTDCbBRf59IxnO03GqeazOgFSKWsso3IbwoCR5Dfp64AKeAR3NXMs7ZdKKVEXUYWbrJ1ToRmaYucO4dXZM4g+0BlrVDSK61mnqPgJWTpY2sB+gxb7ZZj7juRuFVN9MoXLBT0AVCZ6/LEVTi+W+z08vSpVUarUp1Fo1B+PUpL03YajLAj4iN+mAZxvseuYz1IkaKXxVAgOkL4nsLSSQbqOfXCcZrdweH53S1am3elEqks1NlJAKkH+kBgrTBkTja5unUDtVVUOgnTdlVgLa2ALAupBv1HKRAX/ABEyatkU0mKj1lfRYGnWqSTpAMgMpaeR33mQLpV+1JQq5dBVUA65CghShGm9heLCPLFSh2CoavvyrFoOlLFCDtKmSf0j2JKi+Xo08vl1soinPIv3ZqOBYA+ATPMsomJxZ/7hogtRGYakWU6CNIIA53BvO8YART7J5bL5gVcqPvKYDhzUYFSZ0hlOosCAZ2sRe9qfGUp5ziNOoNAKqSyg/EwiDttcG/TA/hmTpV85Vp1a8u73KknvSJOrncAaYWOXphc9lky9SnmcrXMUql6dQ6rXBKmJHMQeYwBjtBnEp0xRIDMxV2KjUaaAj/YxP4hcSMP7KZBVrVM27qyUgzgi8GNMSRbmYEbDpiLL8UoL9obMupdo7yR+A+EeZWbnnJ6RjO9qu1qBDSUNToDSoU3Z2+KSs+GbMSbm3LAZviPauqcxWIZglRmOkXuCCDHKRAP8Y9Gy/ERVo03azju6mneDbVv5FsZjgfDcvmalNyB3iLKoPh1QSwYbkkHV7H33NHI6QdpjcjY9TgBOc4ll2rpRJXVUYU1EGCxMeIhSP2+eCacBGlSwVFdZAYnUwsQIFpLEY82zvZ58nXRs06FHLGm4nUhkMxIiVYESJPyxse2HbqpRpq2Woass48DMrkXmZK+EAkwRqBi2AIjh4ZwlM+MSdRlpCqTMA3Eg7HBbh1FV0GmUe+rvXXw6DsE1DVqFhAne+AvC+K084tE5YPRWoqd4FOkamDTTV2NjqGwJkCSIBxC1avSAB01+5LQ0t8FNiyd5cKVXcv0uQd8Bps/m6SPDMru7MhUKbMLE6VaSYi4HPAZ8+wkCmGY1F8TGdKAze0yVkEFYgbdZuHccpvRp1aaENVqsKjqZqMI1MQ0AIpcjaPDsdzgDxftSndMoPhohgqRJkG2tgPEFhjI3tczOANZXidSolRnQaqbsylYGpNlISLMQRBMCR1vh2TZGZqb0g6m4BAIZtQENJJmd4HuNIwN4FnA9Ooo0FT3LSwEyST4SL6itgB5dcT57iv2akSSfu2VWAM6tRaDtaDsL8jzwBrLcPbSi0x3aAlAq3CmA5JgeIkWuNhPKcZTtLxzua1OkztoQoiJexYrJE22IF9oPXGm7C8QrZnLmr3YFSKgWSRA3TTO2prEnkvrjF/4mcPdKqvUTS1XVYHw6wYlWi/gKnbecBkePkU6hphCtK5QPOoaH1ydXWSIPQ8sXf+zKhrUalSKwzKCrop6tdNdOrVDLDwsD3ttipnUq5zMCj4nWkyo1UL4tJdaa6uXxGB749ZNJRmjpZm7qiKNMUwTFyj3jSIVAJaBv1GAxfaZy9Kn4ClRQKqJURoUA6EpkzFwQsiNjPPGayXaWo1QU0YajU0KsEK5Y7mJ5n2nljc8f1fZ2oBy0OFquQCE0oSGEWDaUU7wSR75ThfZVqVagZ++LvVvcKNAbT0+IrJ3+VwDLxWoKlQFdSAERuFa2oyZmYuAb741HZ7jxqVaKkFqmrTqAHw6InaxAn5YsZOkdRCUqZapW1PrUN3aDVqg7WYQT5jyxp04FlqdUVNADUkYypYaQRpCyG5yTHLbAGMjmJQggQWuCvxBbQZPw4qVqGz1PEFgJCgQrPoF+q7ksbDVHPGUHFWNVR3xgKUZGidM2jrAezb2E88aHPcUL0u5KTWdyKbRIDEyWk7AS2/8AYYDQ0cuoF0B3vB647F/L5TwiSZ98dgPGeE8QSlprGCpzGloE+FKRGoWBhWqSRucWeN5vu8/QqBVVmOggyQQbXJ3IOkjzFsO7Q5JaZqIqkIK7045BWWlSJJO51Nc35HnGKKZ/VWyqs+nxKwkfhgrEMCPigERG4O1wIcU7PvmKT01INV/FqJhbGCOs3gepwUqcNqVa2Sr1aPcrlVY1HEeJlViNKMuqWaWv1m2IBxCrkqTd6QwLM1OpYMpc7gAzIAkDYEA8oxps1XfM8NWqappuiurd4LMQulthNweY5kYAktYIVVCraWGtSZIc6qjSOhZz5XGMJ2y7RUl4gKrURUNKChZWWn0U6okweggyDsMbV4q06danqDvly5KAayqhdK+IGfjO19wN8YT/ABD41VptRCQxp6XHgciIhdRNhIM6Z5YCStx5M3VpPWq0qaUxIWiHu5XQWl1WJExAJFr40XaCgudyOqmq66DKKR6jTy97R5ycef5jj1RqMrlKVM6SWdFvuCTt93a3XzxqezvHw+S1qFlRuwOlTOlRe5I28yD0JAX+wGSo01evWZaj06hDAx4IUAsnUiSDHn74jtDWVMwa1LUtJXgKrECpPMWIsQZix/PFqlxUtTzdAOXDPqAMSynwja1mAPvgPn6RU0qJOrRducX/AEG3ocAds+aTMGQ6srGPECgHw+vU7yTgL2jy2ur3rHxNqLifO5t+G4BImLeeC+Qd2OhAS2k3iTAgi4HSZmPzxQ4l2fqVc1UdSdNJKbF4kgNq0yBaCAw8rYAj2VygRlhSApDdTJ3a24jnv5Rj0er93o1EkswAVebbqBPmN9gAceb8MqLTK6GksCO6g3I+PRexubDG+7OVu/AdoPdjQpJuSVHj8j3ekf8A2brgMf2n4Vmq2WCVW7ytQqVA6KkKAJYPqBNmSD1v64s9oeGB6OUq5N3otUCKe7cqrwgZiVQQCAbsZmb40Xat1p0tOs0/tFRl1JvC+EkyYP3aWiCLbzgPwXiKrkpC63yxgJt31FjCjyYxKxex64CzwHhjU1FLO12pGp3gDLpXUVYaCxiCSupgSPPFDtYK2QI1KzFCQlQAaKyspGipcEEyRzvsYMYlzvGlq0amQrZd2ZWmm9SICvJKkz+AmNoPlGKXA85V+00uH163e5PMI9JUYhu7fSSmlyNW6kRMcsBT7C5h3ymqnKlGqa5AKkhZXUGBlQJWDIEDDh2VaqkBdOsuR4ggAaBvAEETblO2NV2LyyJlKaUkA3FS0y4lXLza5B36iABgb2r4U6UdSMKdBXHgBJ1qzMZ6ILg8z5gRgDnZjsvSylE0qhLu7MQqkNoQn7u/4iF0XkXbznFDMUhTrVWVO8DEIgCBi9TQLDUOVxB2uTtGLXAOMFi3hI0GlTLyRIICrBN2u4HiJiQW+EQOftBprKkKFp13gCQInxAxAg8vQxYYAt2KfNBu7q/d6JhVXSxDFm0mSRpABIYgGwicWeO8JovJdVZUOpWYgX/zDciSZIjbDuEtQrV6jtpY1GcS19IQHSYmBc1DPlbfA/8A6hUWv3FSoGp6iNTuQO7YAhZvqNnInlAm+AoZelQpkDu9FSo5apCkiJL0lUrKxIAn4uoEiXVPttWohYMaZBPxKEBJgklffccvTA3N9oEgg0/G5tcLoZdLU+8F9ZhANifO5nT5TiNOllUTMOoYU1Lowm+kEqfCfxTvtgALZE1kzFFSKjV2qajJhCv3dOSRuNIOKlHIVUpmu0l0SoKigE+PYkE3APIR+hxtsnpKK9NNCG4JhNZPQxYk3vE4IZ6lQqIFIfTu2hlUvvYjUXMzyAN98BhMpwruGZQGLMq77BlgWPqJvir2v44FyxFPvgx0y4EUwDYwZIc2MQDzM40PHMpUzear0aDCktKlFhMEkABgIIkaz5xzBIx57xPhWaL1KFbMBu4UPpffSZGoaZ1WHUbjacAFV6YZ3SpWZSPAXUJcc5BjeTA8geuPW+A5E5ijlawcq1iwgclFE6TEz4Oc78seRcG4VVq1KSAsKNVwuqNhuxibQJN8e8cOaki0qSKNKgKCt/CvJpMk/wB53wBelkIEd4x8yTP64TFtBYW+Vh8px2A8q7Q8NWaioI1u8GSb/aqdMx7SPbGBcg5zL6xtU8SxGlpki/Uzbn4cem9o89l1zFRGRW8RawNizzdWHUhpHO+MH2h4MtCsHlmD/fEsSzIFfSNBMsG0LU3mYHMYAj2pzIr06USQHbX1GpCRPup/LB7j+UqUqFKn/wCTvMsKlUEwEcEaXI2JgsOtjuBbLrTDSgIRajqJ5CfCAL9Cfzxusxm1fMV6biNJ7lL30Uhoj1JLNf8AqwB6jxKmtdVUgill6uqARGnuyLEc1A+hjBdqaDVc+KDOGoBUqVlVhAUaUVSRzLgNbkw6Y9H4RxunXqOw8JRe7ZahUGNTCRcytgPfGf7XZKhQRyGVC8AsziWCDUqi/IyIAnaZwHlWXoQ1ekH0/GA0SGGqYIHp+WCnBqZbKVlqP3dOg50Kn/tdhECenU3v5YHZzjC5jMrUWmtKIWFJOq/M9YMWjlg7mOI0vtFFVuKSmQQQDW06i5jeAAJ/bARcL7KLQzVM13eXpydMQhYFQDzbTaQPzxc7J9nKOdpVxVLd/SqFS6MLXhWiIIlW6SMJX4xVR2q00JaNKEsNIZtjbofw84xr+CcJGXQUkG4l3MeJ7anbnJ6DlgM3kXOXfP5XUG00VNNgumxU6pJvqhgYk7EjFzsFUOjNsSCxqIskfgVIAta0kz54sccya/a6FQ/+xauXciYh6bNTJtc+Fh7jArsrNPJuhaCaz6h1OlV5b7DAXe1VNK2VYU1Q1EIqqV5mmfFBAidM2MHF7sq7NToss+NWGo3BZCxAMn+jVcH8I6YEcO4ytKoFKhQSe8ADQZtq+G5H98R8K441LKLR5oxNIiDrIJOkEfiILCJFjgNfkFNXOxyy9NlJ3KNUJcwP6hSUcrd4OuDvDsrRQfcZZPF+MAeIG6nVEkEX8totGMOudqU6eZzFJ4qB2ciJLqagpU1kEaTA6GZ2wWyfaVaKim1dKTMdSwVMMd9KE+JSTBUXm4jAaPPcEpAs9QAU1iBN2PSTsJ2Av5xbHmHEM9SbPJXqMadOi4KsNnelDaZ5gEiT++NH2y4o1agq94eZDJs/nHTkNiJN8efZPMUweH0ZafGHEgreoTEdbqPYdMBS4bxnP5SvVZFhHqnwGCCZLrqQksLNPLeca+p2rrELrFGq06gqlgdaLA1qoLEAm0wJ03xrW7LhqhkJpMaQ3iWAehAKt8J39MBOIcLNLMrRShUqVSNeunCorG0liZ5edtN5tgKPDuO1oWl3DUiVkzIZwZ1FtaMPE03jfY4pZ/gneKif+KagdySS1Ui+kNG14BJJv5HHofD6JFNe/ZUfo1p+ZEkCemKXFOwy1NRp2DMNUH4oO5P9USPEGtgMtUyjZbKrSpOZZjqfVfTC6mYQQqlieVzzFgc3XzVXMio0tU7nu9BCQx0mTC8zcmOcD0x6W9SmpCVFDAVFDFRqfwFhpMeIwTab+tsZap2bzL54iiNGX1mq1dhClTES0RtaPXAUKnZ9670y6stWvTo6S4AYnW4BAsBaD5QvUYPdmeyc01rVUaq9RWdIhlUmQpdT4mkibeW98aps5RpOKoArVdAQ1N5CifDqYKLgSVkmBjm4sqy9Sk5WARtYf5QBYDpNsBKuTzPiF11GAEsQoBAkyOu2+G0eHVg4LMx2ksGi3ne/OcJl+P0SwilUA5FWcifMKIH6Yt0ePUXvFWxPMkWtJ8UcgY3vgM8OPUaD5j73TWq1B4BDMwWiinqQAxa55zjH9pmNStSrkHUUeixg2DCVZrcm8PuMen5HiGVWe6QISbhaRBPmYWTitx3htOvRbSZncAEmSLWF9UbT5YDyDspRVKlR/EAqIii7AVCIdhMxOk+QDY2fBs5WDKVY6T5G3PYEfpaN8B+H9nmGZbLJJFSHBA2kgnVe24HLbqRje1+EpR0kyQovO56lQdhgD2WzblQSuExPkQO7WJiLenLHYAd2uo5gil9ny1Gu2vxtUKg0l/qTUCC3Tpaxxhe0vZqtUzOqrmKNEuqJ9mo0zmKrIGaCZCm+ttTQFuZ2x60cQZXIU6c6EVS12IF2PVjuT64Dzev2EFKkK2ar1EQMCUhNKHZSwpIFAsNusSZxfy/ZlMyhq/YWWpUd3L1agTVrZiGIUuwlSLFQRON9VqBVLHYAk+g9L4FDjlRiBSytYz+KpppqB1Opi49NE4DGcT/w0eqyFu7Re98YRiQ9NoUJ4lBDc5Fo9BjzPi3CHrEUcpqzOkmSqNopXI01GYRr3J9ce4niq5jwVAwZGHhoNVZ1cBgQzIiqIhhvHzGJ8hk6i0e7pUvs9NR4JfUxvPiuYYkkk6iZ54Dxrgn+DuZFRDXqoAdgNRJPLSSAN5vOL9ThdJK9lJFKtNSYnu6tJKRYEEghnBIG8AyMev8ADMg4lqunXtbxSLXLFQZO8bYxfG+ymaFcVKNOmVpuzLOlmazd34ToXw6mu2oyeYwGZ4pmaTUDl0gElSrRYENMkDnY8949MFH7UgKiAatKKNRMaioAJ5jlPviGv2VzFT7zNFUl7K5RNQkm1xFgsjzODmW7K5JV0vBKnUSlQGeVxP5AYDK8W4g9akgsWSoKgaCTYGFAU3J1AYgyfAc2x8FKoqkyLSDYAmZnlyxvsv2SytMB1esUIBGkEgyeoXfB7I1aNMEU0qSAAfA5PkDIvgM1wTs61BhrUazA/qPjm5tt+mCo4chLPCEqAQ0KdJF9YMTtF55DBPOcVRKgVqZYkDSRDMBIkkbqFmSZ2BxSr5l0MhwpeJWJKxNvEBHMSflfAZzOZel3gREqZhqzq9fuk1BUXUUnSdC+MrC6phZOAH+IXZ5a1Cm1LK1EZWCh9dMBp/CfvDNwYI2M9calc3WcaNeskrYAaZNzzj4ASAvMg9Ifk1paR3ppKVJUjvYI0mCW1tAuDa1jgPJOEVuIJXSlFd6YZSyaWPgm4JMiCJ2MbXwcXsJmxmqj0abPSLSrawBFiVEm3O0X/X2deGk6SSAALKBZekGeQ5jC5jK1zISogEWlZ8Ra5Plpt5ycBmOEZTNCk71AXLXRSysKYEAIpU7SN+s4rcU4hWqHunpUkYxDVa3KwlTokRuY688a3L8F0Aj7qCxP/i/qOt93O7EnoOlsXc1mVpIWIsIsI9LSQMBg/wDqdSmQtqtMTr01BVAm3waNZBvYYq8U/wAQ8nl6ArrrqV50rTLtAglDA1FVXwmLXIuLHGszFZMwJFJHEzqNJqh8Ji0qonaLnn0xh+0v+Fy1706NYViC2slEpEmSSyCQPQEe95DHZjtw9ZnrNU0mpp1FJWSiwJ5FdgQBsB64NcA7Xd4tHJ1nqJTZ9S6BLHf7sGYVSxm89B1GV4p/hzncv4jTpsBAJRw34RsLE/xtjNUsy61UfUS6EQQIaVNtrj1/bAfRlThKGke6Dmp8IJaGJAnc2JAknljL1eytWnNU1Gr3LaGqagpvcEQpgGCCPfaMPwjthm6FR5qMJ8JFQM34hqgarQSSYMgDyt6fwztPRqDXL0/h16kJAAXSsFRHMGLbgxOwU6ebWnQNR2RWYGFMqIkAmDEgAzadrbjGe432oiqDTqeOipU6br3oZlOkMIMrPqDG4wA7U9t6jVa1HQhTWwADVPCQSCQSxgkQJAteOmM1UqlAAgchiwIsbCDKkACDJHXAbD/vuvIuqM24QwXkAyYK8xcHa4BGPQuwWXrVFfMNdHXRTQyARqYu215ISDe048k7Jimcwj1k1FQAoenq8cGIRoDksBv/ADj2LJdrzUKDvVphQpIWkXap5qoJZVIVjsQo3MjAXn4dSCxBpF5lSCCW2EMBDWBjyjBPJOcxSsbRC1BF/a8Hr/bbBDI56nVUtTYMASpg7Ebg+YxWPAVWr3tE9y2zBANNQf51iCReGEH1FsBdyuWCIqjZRGOxMMdgFG+OXHY7AId8LGEx2AUnHHHY7AJiJ8djsAOz/DKVVlNSlTqEba0DRz5jyGI63BMuVjuKUdO7Xp6YXHYAhSoqgCqoVQBAAgD0AxNSx2OwFfidMMlwDDKRImDqAkexOB/D6KhiQoBJJNt/H/Jx2OwFKtll7weFfkOk/ri12WyiFasopl5+EblFn9BhMdgNDjsdjsBkf8TMwy5TwsVlkBgkSNQsYxhuz9dhmsrDEeLkTzWrP6DCY7Ab7/ECuwooAxEs4MGJAoVWE9bgH1AxkOz1ZjRzCliV7kGCbT4Lx1ucdjsBUziAU2IABC7j/S2AvEvC6FfCQbEWi1Pp6n5nHY7AWOGOe9qiTGuqI5QgrFBHRSAR0gYJ1lH3Ji8T76aZn1kk+pOFx2Az/Hsoj5hyyKxJvIBnbrg1kuF0RRtSpiDWIhFsQUgi2Ox2APdieE0WEmlTJBsSikjwna2NTkeEUaTg06NNDKfAirsGA2HIEjCY7AHRth4x2OwC4THY7A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arquehistoria.com/wp-content/uploads/2011/11/Exodo-de-Egipt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3208" y="548680"/>
            <a:ext cx="3443536" cy="273891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1.gstatic.com/images?q=tbn:ANd9GcRF6uthTy91AFOqI3t1TlrEt_OK0ED_tq09DWqaC-eNOj7apTk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6542" y="3501008"/>
            <a:ext cx="3443536" cy="3068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908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 calcmode="lin" valueType="num">
                                      <p:cBhvr>
                                        <p:cTn id="7" dur="500" fill="hold"/>
                                        <p:tgtEl>
                                          <p:spTgt spid="1032"/>
                                        </p:tgtEl>
                                        <p:attrNameLst>
                                          <p:attrName>ppt_w</p:attrName>
                                        </p:attrNameLst>
                                      </p:cBhvr>
                                      <p:tavLst>
                                        <p:tav tm="0">
                                          <p:val>
                                            <p:fltVal val="0"/>
                                          </p:val>
                                        </p:tav>
                                        <p:tav tm="100000">
                                          <p:val>
                                            <p:strVal val="#ppt_w"/>
                                          </p:val>
                                        </p:tav>
                                      </p:tavLst>
                                    </p:anim>
                                    <p:anim calcmode="lin" valueType="num">
                                      <p:cBhvr>
                                        <p:cTn id="8" dur="500" fill="hold"/>
                                        <p:tgtEl>
                                          <p:spTgt spid="1032"/>
                                        </p:tgtEl>
                                        <p:attrNameLst>
                                          <p:attrName>ppt_h</p:attrName>
                                        </p:attrNameLst>
                                      </p:cBhvr>
                                      <p:tavLst>
                                        <p:tav tm="0">
                                          <p:val>
                                            <p:fltVal val="0"/>
                                          </p:val>
                                        </p:tav>
                                        <p:tav tm="100000">
                                          <p:val>
                                            <p:strVal val="#ppt_h"/>
                                          </p:val>
                                        </p:tav>
                                      </p:tavLst>
                                    </p:anim>
                                    <p:animEffect transition="in" filter="fade">
                                      <p:cBhvr>
                                        <p:cTn id="9" dur="500"/>
                                        <p:tgtEl>
                                          <p:spTgt spid="103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332656"/>
            <a:ext cx="9144000" cy="1647056"/>
          </a:xfrm>
        </p:spPr>
        <p:txBody>
          <a:bodyPr>
            <a:noAutofit/>
          </a:bodyPr>
          <a:lstStyle/>
          <a:p>
            <a:r>
              <a:rPr lang="es-CO" sz="3200" b="1" i="1" dirty="0" smtClean="0">
                <a:solidFill>
                  <a:srgbClr val="FF0000"/>
                </a:solidFill>
              </a:rPr>
              <a:t>En este caso, ¿Qué hará Dios para hacer distinción sobre quienes caerán las plagas y sobre quienes no?</a:t>
            </a:r>
            <a:endParaRPr lang="es-CO" sz="3200" b="1" i="1" dirty="0">
              <a:solidFill>
                <a:srgbClr val="FF0000"/>
              </a:solidFill>
            </a:endParaRPr>
          </a:p>
        </p:txBody>
      </p:sp>
      <p:sp>
        <p:nvSpPr>
          <p:cNvPr id="3" name="2 Marcador de contenido"/>
          <p:cNvSpPr>
            <a:spLocks noGrp="1"/>
          </p:cNvSpPr>
          <p:nvPr>
            <p:ph idx="1"/>
          </p:nvPr>
        </p:nvSpPr>
        <p:spPr>
          <a:xfrm>
            <a:off x="457200" y="2132856"/>
            <a:ext cx="4906888" cy="3993307"/>
          </a:xfrm>
        </p:spPr>
        <p:txBody>
          <a:bodyPr>
            <a:normAutofit fontScale="92500"/>
          </a:bodyPr>
          <a:lstStyle/>
          <a:p>
            <a:pPr marL="0" indent="0" algn="ctr">
              <a:buNone/>
            </a:pPr>
            <a:r>
              <a:rPr lang="es-CO" dirty="0">
                <a:solidFill>
                  <a:srgbClr val="FF0000"/>
                </a:solidFill>
              </a:rPr>
              <a:t>Apoc.7:1-4</a:t>
            </a:r>
            <a:r>
              <a:rPr lang="es-CO" dirty="0"/>
              <a:t>. Después de esto vi a cuatro ángeles en pie sobre los cuatro ángulos de la tierra, que detenían los cuatro vientos de la tierra, para que no soplase viento alguno sobre la tierra, ni sobre el mar, ni sobre ningún árbol.</a:t>
            </a:r>
          </a:p>
          <a:p>
            <a:endParaRPr lang="es-CO" dirty="0"/>
          </a:p>
        </p:txBody>
      </p:sp>
      <p:sp>
        <p:nvSpPr>
          <p:cNvPr id="4" name="AutoShape 2" descr="data:image/jpeg;base64,/9j/4AAQSkZJRgABAQAAAQABAAD/2wCEAAkGBhMSERUUExQWFRUWFxoaGBgXGB0bHRseHBwXHBgeGxsaGycfGh4jHxcdIC8gIycpLC0sFx8xNTAqNSYrLCkBCQoKDgwOGg8PGiwkHyQsLS0uLCksLCksLCwsLCksLCwsKSwsLCksLCwsKSwsLCwpLCwsLCwsLCwsLCksLCwsKf/AABEIAJgBSwMBIgACEQEDEQH/xAAcAAACAgMBAQAAAAAAAAAAAAAFBgMEAAIHAQj/xABAEAABAgQEBAMGBAUEAAcBAAABAhEAAwQhBRIxQSJRYXEGgZETMqGx0fBCUsHhByNicvEUFYKSJDNDRGOy4hb/xAAaAQADAQEBAQAAAAAAAAAAAAACAwQFAQAG/8QAKREAAgICAgICAQQDAQEAAAAAAQIAAxEhBDESQRMiURQyYXEFofCBQv/aAAwDAQACEQMRAD8ASJ+IcRvvaJJGKEfigFMWQb6iNkFTBRBykkBTWJDZgD0zBx1EeSO8Ybp60haty1gT+m8VV1NiYpGsClpb8POLhRmSQnW8UA4XAnCsrTa7OEoluSToNSdoYfDj0qwpRTfXQlbuAhAuVAmylsAOK5a64qhUhkBJUtZAIT7zbJHVRIJHQDciGCmrPY1YKUiZlmNLAFmSWSkAEh06dwTd4KsEtudbQjpSpl0sgSZr5pt5jG6R+Ecn3I7RUXLypLLStIOodw7s7i2kReJpLVKrkvdibh7kR5hsg+zzoUQsKUlQ2IASrz10jbUhF8ie5JWpx5fmRmXGtotVKRqkEXIIOx5ffIwJmqJU0BYQNyysEkASabM5R7hkviKnAKnQgs5SpgrNySANVXIBLCzjyorZcoZVcSrcI1/Y/SB1RjIUyUIYAkknqzs2mgjGs/ySftAzNlP8TY4yTiWFIKprTQHc5iDc3d7Fieu8R4nKSqYllBLMkAuXvzSkjf7aLCa+QzFBSoAEkXHYOX+cS4nQpmpBSoJ3So3GmhbnGa9wsfyOpS3CatPESLDkjItKmKDqzjTRrankdjARPhGdMJWgAOfxkM2zvF+iM1cxSF5igEJIcvmAAKXe4V7zkPrBTGcSXLSEJACR72Wyf7QRcnaAziw49yQj6g4gWo8IJUlJE2Whd84dx5KTb/IgOvAly1JKCFXtvfkR9YnVXrVvlN3Z9yS3YCLdMj80xBV1JHx+sP8AE4nlbe4KqcCWZjAMGdzoOkVKjDzL1IJ5CGz240Uo5hqDcdCCP3gdXUSlXA4SdU3fzhFS2eXi3UrsFRHkvcDUOHTZj5Uktrcb9CYPKpiiWLMdG8rwWw/DQlGgH3vE0ymLOBbmdIY1ZbvqCpCaHcVRKXoqLOG00szUhaSpyAlKWckkABy9uw+oKTaQLASxCiQEtZ36n7vE2BU0lC1LCyqZLQtcvYKWEkpCSeIs2c2S4SQHsDSqgDUy72InuJ4muUoShKRLQhwEpL/3ErF1EkankNgIjpaWVNWGOzkEt3bnAaYxIILPqG0Nr+esFsEXLSvMqzAs/YwDrqLRsahBWHhEtSQUqJUCGcsByjQ4atQsLxiKgLfKGbWCZWyEqBDCx59/0iQrjuXpsYEpUWDKSSZgADWFi8W6WXLQCpA4za+iee+rsX2glRqKmu/e4iafhgd9L7QQQt+2AXWvTQTTUYzOog8hBOXSoToG7xYo6FO97wVk0ktWiX+UUJx2GzIbeSpOBKNJRlRyi72cD7aN5mFlJSnKQAXvB5FIQLFm2EWBUjKynJ7R01ExacrxgyRTkkN5n5wcNRoGtEcmejTTyiYiWdDpuFfvHq6vHuR8izzM8NR59nP6R4qvYXbtHhpZZPvfGN1YWk6KPrDfESbEqf7iX01+9jFbEZIKcx31vc9IJpw1A2J6mK9TNljqWtZ45j0Iys4OYq4lIFmDuLl9O3M2hdmS3JJfXlDdilIF3ZXYaRSRhRAsSBHRVND9SMYnFayWxEN3hKjROopkqZeWuYdBeWsAZVJPUHfk34rK82XnTctDL4HngJKQwmB3SbCYnbspLlj1Y6uFrB9Rbxrw5PpSXTml3aYnTz/KehiDDZxZ30Mdb/05JuCx+77N1gVivgeQXVeUT+OUxHcy9Fj+3Ke8EGK9zgfPcXsSkESRNTkSpYJWoHiCSpSUpG4fKcxFzpo7z/w9o053LJWAsSidlEDKfmB1IO0VsXkzZC0SFoStJSjItzlWwUVKBcMHWokHQXO5MWF1iVT0pQQlCSM6geEMbkOXbQAb+cWVuPUX46IjAuQsAonOVoUosdQks/klhbqTsYuYRIyoX1mJ9ClT/IRHjaz/AK1Ky2VZSpJB1BNu1i0EsglIlI/EppqtveHAGa3CxI5rPKK+Vaq8fx/M6DlAZHjcvIsTEnKFhix3H7EekCqhcqUkTle8p0hI3IHvFza/JvegjjReUFclWH91vgEj1MD5+EmrTLEpgqW5VmNsou9hEnJdm4akf0Zo/wCMVTblvUWJ0oFiC693P32g54aokTEqStDqLsW0cAueTNr1Pcu2GYUmWhCShIcKLJSC4A90KI1+7QYk4WlCDlSEpYkgDRxrbpfyj5U2+JxifRX/AOQXxK4nMMa8FzkZbhZUTlSkdHck7RRkUc1DJWgjKWJL6946rIIWrIogTEjT86WspOxB+EUMRwlE0gK0Bexa8cPJKPh11Ao5wsXcSadSJeaZldXO4HqNT8Yo4lWGpW6EsEAk2YMEk2A7R0aZhSDIAIASBoRo256wiCSErVltmTMSOvCWhqclfLW5w1LejOvqJ+IqJU4DWD67jrF5WHrQpyko6G9iHFuRBB84mwvDBOqpSZpUhMwpbYkNa552EPmLYYJlQJgDZkpCxsMoyj4ARpCwm1axMg4UEtE+Th4ssWO6f2gtQ02RTEDIoXfWCaqFAXnN8oYfpFSmWJq5gayJaieQJGVHnmI9Dyi84Ubk/wAuepIilQlg6lP6f5jMZkcKW0vwjU8v8xRTiikp42CB+JrsOm5EMGD4iiZKKVM6Rw2YkFze1jtGZy7nrHmOpdx8EYidN9rYkZQHZ7ltwAbb784nlKShBnpOUzT7OWLAIFxNPLMwCX0aaottENdUrmzF+0ZKEguAWDDTtmLDneJ6Ye0pFMAVBYUUsQAlgmWUBmABUoHnw62imh2dctEcmpVYBf8A2BauVcEJYKDgDuR+keypSjyghX1UtKU5gzBkgFtNj0eK0rE5eYhSQ3ME/wCYI7OIsVkbxC2HkezZI4hr1glRTUqT7Mvcg5hrbobNFDCZiAVFJsQ7H9Y3UtKCxUHUDa/0tElqkP8A3HVuAu/UZcHPATbh0PO7WEGqYIOocWvyhGwLxAmUFInhTPsLjl68oaaGoTMSmYgkoVo9iOhGxgR5qciS3EOTC02SBYJtsYjStjbSJV1DJHJrRJ7L2iTpm25xbXyd4ImcyYm0nEQLE2i1/rhtcHeA6MMWotoOZ+kTDBlN74+MU+afmJKwpMnI5htHePDTpZ/QQGGFzA7MR0P6RtPXOCbpIAggAfcHJ6hREsJU737x5MqQNz6wuSkTlFwFX0JsPWJFUE1QbMx5PePeIndkw2iuIDBRY3IeNJtQDrYbjl1H0hdn0cxN3Djbn5xSrcTnMMyFFuj/ABEGE1mDuMs2rQlgpabaEH9IETvEMkKI9on0hSxKvzJNm56unq3KFZVYsHX5xwnE4BmWqCShQKV6GCmAUqpNQZaFyxmAKRN9yYxsl/wquWPcbiAaFcVtjcRT8RVKlTU82YRAWxNEqczsGGBZJC5ZlkG6XcA807EenaDCaTMCDoduvQwg/wANfGEwz009QZswrtLBWDlLE/jubCzK2Zi8dVSjZlX2IHzEH2ItlxFPEcBRNlKp5pIQt/ZrSOKWo8h+U7p3jkdVh02gXNlzkl0rR2IdTKB3B08+cfQdTT6EjTVx6PHPf4vUSVUaJp95KsoPNJuQ/dCTAKxQ6nlO57hgRXCmWElAL5t8qJYB+It3MXamYZswzCfeLgDZIskD4Dyj3+HtD7LChMOs0LILXCEuB8Uk+kQy12T0DD5+usMvcM04ARqUsfngIS7tmuwtyc8g9h5xT8PYupExb6F+TX+o+UQV9alU4GXPQAE5bOokudANA5Zt7vrFhK0qS2aY41KUlwd2zGwsbRNbd5V+GepscFWqOSBgx0l+PZEuUAQ46Mb9nvve0XMJ8ZIqFTESQykpJBKbeYO3OOdf6SnCc6hUkKLZzkAJ3ALM/SCnh6tlyZpXITOWshiHQeWwaMZgynyKzVs4nGetjXkt/rMIVdUkrJyFIFyEkHIrfIoH3d2+esWKfGCf/MIL6TGf/uBr3F+8RLklS8xSZRUXKVAD0y2b5bxtKwxSlEJHFq2r9m/WNgVpfWMifPgmpsD1NcYxNaJeVYSlC7CYC6VP+VX6ajlAydhWccLcD9XLFLD112aCdPMCQqXNQFSlWWg//YflUNX6RvV4WadaWU6FXlq2I19frED8UVHKiaNPMJQ19ZgpWESxMC1s6GygW4tVKNufyhhpqArlKULhUleUjZYUzffWAeLIUVkOASR6aWhy8LIanAdwUgnmFaLBHQgN0MaHE8tu0g5r+KhQYv4/QnOUIAskMLCwSbk6dSTAFK0SkZAQzupR/Gs79hokHQOTcmOg4pS5wVCx00sW0BOo8t9YTcUwFZdIQyValxdOrJIfM9t2Dc9KbQzyelwdQynApC5AlzEBVtfI77C+0JkyhmUk1KkkTBoAPeUOpsGFhblpDZg+HFMgp2zlugtbyINor1EpOiXfbnrGNXVZWzBmyCZpVuhg/wD2SVOKl5QnNcp5H7PxgZiGHLpczhWZa0nhH4UpmDsXMwFjrlhoyCWHIAYXVq0EqbHpM5ORQzEh9i7aNy8/Ux2zz4n3XY/HsQn5HyDxI1ORYsZs2wlslJLr28iA/lraK1JTBaSCk6OkgDU63e9o6NjGAe0nZpSCSdUC7hmOtkvzY+UWZnhSVLlShOIE0qzLSl3y5Tll2Nw/ETuytouq5C2Hz/1Ae0KAn5iHTUaUoZ2Du5PltaCEigzgNe2p0Pc8rwy0/heWtZWsvoyZcuwA0cqIS/UP+kGpdCEe6i40Uu58izDulI7xeq52RMm7kgNo5izL8MhCfbVChZgAbO+gA+3aLOF43LEwSAghSi7uGSALRYx+uEtIsZk1WZKDlZCHAzlJNipiLuTfaEHElFCksWO6hr5fWF2gYwIFZLHJnTpNWgKKQpJY3DxIuvUlWkc9wzFJSfeBUo6qJ+xDth1dKnJBStyAxCiH9IXSBnBjHGIUOJA8+8Yv2iiCkqDc9P8AEVU1yZQu4HPKR8Y9/wB/lKDe0HrFXxrEb9SVeJKR7wSUh/dIJ8xvFaT4nSpWUFlHQHf6ecZVqTMHDkPlC5i2GqUMySjMOQAJ/wCu8LNWNwwAYyDxPKCVGZwkaC9/p6xWq8cUEEhOujC/xvHO66oIABJcG76g9ucSS/FCzKUPaEKswIzE6vxHRoNfqYJSFqvxPMlrzC3e7eRgfXY8pZcnX59oXplWparqJjdS81ooGGg4xLs6uzBgCD0Pzir/AKZRu2v3zi3htGrOCpJKACSWtYWfza0WVeIGswtb7tHGUA9zvxEnUWMNrmW6rl3MGVzETFcIv97wtyy5hgMtNMoJWnNNABKVOEJJDhxrMs3JP90Za/zLnGpHjCEUquHMqcpIOd+FAUHBQGcqY2U7DYEhx2Twb4gTU0slRmyVTcgCkyyyg1uJJOZ7X1B1BYxx2Yj/AFKwTxrPYfsAANNAByh48A4j7D/wz07l1ZyoJLk+4FISfandiQBoDsDXuLb9v8zodfOyo5AgjeOfePJUqeuXLnTZiJaJYUAhL3JLkuwNhzsw1eHyfLMz+WkE5rZm4R/y08g5gN4j8DJnIBE5ftENlskJN3bRx3flAsG/+Yusr5Dyg0Ys1JLpQBKCUhCHJUVJSLhXCMsxWUks6feuCzqmM+IUoIQDcuFWJZJtqFBnNuoBhgxjDquTJNSuSmYJQVwJH5hlKyMx4U6lub6CyzRYhKqpMsTkSwr2U1KZhXkGdBRlQ5OUHKvM52KdWYhWjPnylDlUfKbEpqxOSj/0EEDdLpf1UYO+G1IrJ0tCZDGa5zKUSzKIUTzbKT1hbrsO9mVILnKxU+ySxSQQSFAuLjnpD/8AwewdQVOnaJljJKJH5koKvQAf9jHfjGY79XYFyDGDxhRyky5FPwhCHIQ4BsGBc2G5JPOB2HEAJSiSgIUQkLSoXcgEF0hTguGMR+J8Hqk1AnllpUGF/ddvw6tpYvo72iXAcLWlWZbplS1+1XMPumwsknU5rnl5xFdX8zYYR/Gs8a9nW5t4jxlEuq9lkC0JCbb5m1vZ2bl3gpNwyYUpWOBQDgWJ9QWfzhRq5on1EyazBaiRzawD+Qfzh2wqmlAuzlgOJQIDAe6nYnXQGNUqEQATOP5miqUVKQFApWnfX56jpEMilWqmmSFAOlYyEmwZQL9N27wwJSNE27DT4M0JHjalqEgTErKwSBlSjUsGNvePeJrsldT1e2xMTTZ5yULmyUDMM38xJWBqwDsX0sbPpaD1RjCZM9EkJASAAS/uvv11v3jncuQRJycQWsErScr/AIiSoKD5UhJLg3fQGDsyuSVFayMy9E8kj7aF0/U5/EpuqzonM6BNSCDvzb9RvAyopGBIAUkm6dn8tD/UIFYbiZQUoKwEAWzglv6SqxSPhbaD8ibmTcgg6FJceRiyq5bRlZm2VNScGR0lEhUoiUSpiXSr3w9yH/E3P5wCxRAlEqKWCUkl9bOTb9YOVNCpKs6FlKhoob9DziKqWmtkTJUxhNSDcDVwzjvoRC7acfZYyq7eGnPJ+KTClS8ubhzEEiyd7PZoafCKETmNsoDrKR6JcfGFfBJYp1TPayle0F1BQ2BASUhQ4b7h9ofvDmHypVOgJ4kqKirW7qV0vy5MN3iNaha32lvJs+OvK+5cSgzHIHs5AcISm2cgHiUW91xbmemteo2zsVAe8RdjqH5O0EKicQkkkA6dLOH9PlAVU4KBKiQn+5vMlmbzjTrSYrOTJ6ZLAqL30DGB+IVeQOSgHbPmJ8kgOfXzipiOLAAZBLmg/wDyZgO4ym3nCtjGNFrISOQlpCQPMC/eKp2qosZX8SY4vM6i62sVMAkckJ283JhQViCipzc3i5VoVMus+USU9PJAZQc83iSzuai1hBIhIOXMQ12+DxkyUQ2o+EHaOSheVLm2m/Ln2hhk0ktIZSUnm4BgV3BZsRNo8Nq5g/lKWobhK3I/4hT/AAgknwev8U2YFG5eSr5qUIc6PC5D8CUFXIODtoOfVot1C0hWUgP1L/4hwOJOWz1EX/8Am6pI4KgfFJiuugrpZtx9Un5vD4yPyv2i1KmSgB9IPIgFiJyPGJU9SnmJUCdSRygOqXuC8dfxuvlKQpClIA3YZleQ5wkjCUlZVlEtAcjR+j8zHiwjAciLsuWSGAuYMYXgxcFTkmxAFkg7kjpdo8w2nda1Ae6C3ezffSL2K4wqkyoQS+vcnWCawAZgiks2JSx6uMtS5ZbIqxGjNppvaFuYsv7x+H0iPFaqZOWqYTe5P7RTTJURrEZsMuC40IZp6MoVmCSSFDKBuXLE8xbTfSLGMKJIS4PEEpDuE5UoSoBX5czjlwk73KTpiUlBRxEKCyOdww56C390DZyQqYlLjgUpIUwfKOIuBuCSOpLCCavGoomEaHCCozJUlaJeXgXNmG6ydkpB4Eb2Jdw+rAlhFP8A6KenNPMyeoZUS5CSxzWGYkOroGFwIVq+nVNmBSUuFJTlOrMkAgsNiCNvSGWnoFSh7WcpKZilZnJ3dww1tZu0AKSzbOBD+VEXONzqVFjapkiWuYcq8iSX1zMCq3/Laz/C0qY5tuEkegP7QpeGMXRNTlXeoIZRucyXYrdglIOZsqe20NALJS7NYHodAR0OjbkgakQ/1IW7l2ZVBISrQZk/EgfrHGvEnhJdPUS5GTPLmTJqpJAZJdSVJS2xABSRqy9wBHTvEtUJUgLLDJMRrp7w15s7+UJeJeIUT1IlBfElUwy1k6KKUoBPJznHMO9rQpyBuOpUsdQPiYKqyZ7EGZmW2UJzOQzoCWuARawsxjqeCS/9HQplkALS5UAXKVLKmBItwhg/OEnBcRmyK4zwFBM2aUiWEjNMSpkqLEApAYKzWcjk8F6/FpyioezGUgpJJY6kpPccPpAqQ2xDtUrhY5UFemYkFV3V+wHkP1jbEKxISoMCluIG4Iu4bd9TC/T44lMqUjJMTbidD35BnBuXdi5Vpe3mI+JUlJEtJWonLcEMOYcbvbc6nSGGT4OZErw2hKyuWTkKzwNxJI2/qTyPYdYqeHq/JMUFED2hze7xEvdJV20Dc4v0+O+zRMJDTEoUQHYFkrUT1BVa2gSIV62cZnEErzrOZSPxAndOhIvqHiPkWlGUepp8SsWK6tOjBSlsUpt/UwfyP2Iu04Ys78z5DToxAHcmEvwrjgRJmSlzf5iFvlKnypOUlKVG6mOZ9WJtaGWhXmlvmcbdgQn1YGHZ8hmRWIUYqZ5P8O05UFiUkrux11sW/aBeI+G0KmonotMlghSQwEwHRybBQLEHfQ84M1FaEndxy+I5Dk0AsJ8Qy6gKShTlB9QCEZkncOGB87OIWy+oal/3fiLi8fCphcstLEZXBSxtYjaD/hvHzUTFS15HAcZUlJVzs+W1u79ID/xDwYJ/mS1tOWk5pd1FaUNdJYmztxG7W0hX8PeITTTpcziWEuFJSWKwdtGVdjl6aiDqVK9LNBqVvp8wNztc2XmSALkeWsUl0CZU0Ld1lLFIslnS5O5Z+m8WF1QCQZZzZtz8unLvyirUTSTmY2DMRfVJuD2igZP9T5528dSJWDS5hzqBKieIvc2A1Yn0IglNkpQkJSLD3QNhyHl84go6l06Ec92+oMSTpiQQVWa+vy5iBKYaCbGYYJg3FVqDsCsbJSQFFv7m07iFOox8zEn8Ms2Ys58wLwb8YyROpZgT7QkKSpAQkkkpLEMB7pSTfoDCZJnJMtQToLGxSx5F7gw3ZGBG0qo2ZcTh/tEKEtXEn8IF25u7kbWFmhXxJBIKHJU7mxsz6GDeDyjLWFhYJBBHkX6wSxqVLK2M1QUC3Eo31Uhyd8rBzqw5RParEZz1L6WUHGIhGWUjc9otYL4fmz0rmpDJQtKXOjkKUoqOyUpQSTzKQIuYhSSwWUtSen2Ia/C6kooJ3syVFBmLH9yUBSX7ZQfKGIMrmOvfxGBFiimJKg4y5S3LT73hml1CFgAhlWYg6eXaEChrAnqw3hgk1eZLpLfekLGjqKZTGQSkoOcrCSPdylzvy0aNUzpb3JN9YX5hLOoRTqawgDlowg/KJ8Y6CvlDmIlElC2KVNup+XzEIsvEi3E47x4ZyzdiBprBAk9QSkcqnFEuUpSGAty+N4HVmPolABaEKB93hBD+kDaaclSWC+4Or8ngb4grE5pYNyjl10hgJ9xldQZsSwKtU1TZZYL3SChPDZ7EgaCF/wAQVj1JAIIRZxoe3T6QJ/3BapnDqSWaCNJRgHjIBP3flCXtDDEvFITJzKktSWLluXM84pqljr6RIs5lm1o9XOYtE2TOgS9huIqMxUy5UJayGu2VLg9G2O1o2wSnVMX7VmRKZhsVEuAfn5QLp6OYFApcF7EWbzEOMtQEqUwyhuJudiS2xLuevYRo0J5NuQvoQrg1CAQTBP8A2cmYV2ULa7c9or0lcgMwzPsNu52gymemWHJLFrctLBotsIEjYHOZWp5iEVMtISMzFz/TqR8AX6Q6LCVIyG2ZGU82UyX/AOJI+Ec2pKz2lWlYtxaHccQI8w/rDacUdQ/oQGLbgvcPra8QuJzyJkPi2aTToCxxBaSrQjMkLJII1BGX1hHwrCRMnJWSEgEq5k5XLtsLanyBhpTNVObOebtoSbsnoE5A4Gyohl4akLZQdMxRE0pLMnZCSxAGjtc6OIQ6jP26mhRYUUge4R8E+HpjiqnA5ykiUlR/Cr/1F9GLAb67iGtGDpDqVxElgCPUnrqWgfKr0SUBEpIloFgzk/3Em57l7/G9SV6QlzbZKdzbX767x0IR11J7LCxzJ5FOhwNwHfkBYfN+7wMp8JTOnLmMyQWS/MaFv6Rfu3KLqJoJZ7rIBPIB7fM94uT5iUJy+6AL9ALnzOp/uHOPP9YC5i3jtKBlQkAlRzF/wpHu+Zt3hUxlRloOUsbgEHi4mcB97eV4v1mNqmTVrZRAIytsx4fk/mIoysPM5WdevXbvGFyF87vImfR8ZPir+3/GCsLoJ86ejj9muYqytwwJKiN7A23846fRYX7MJ/mTCQCHJuX1KgzOXLJAYPvFTw14eTIRmKf5sx8x3AJcJD+7bXqSIYJNM3Eq6thy7RqIABqZPKv+RsfiCMSwkzUzJaZi0qWgh3HCSCA1rdRvfnHJMAVPQh5U0SykKSTmIUHF36OAe6d47dNl8QfmCfIg39GaObyfDUuWpSmKlEkk9Sdh5wJIzkxnHbKlYJxrE5kxYnLUVTQwSUukD+17gesEptMiWkzssszkjMjKlgMymBPNV2zNq7c43q6dLgKBfYaxLKw9QOYsEs3XoHjjqpIb/jNAPhcCXcBx1SJCsyCpZWVJB90OE6l31cnm8EqDF5pBK0ZyD7qDlSOZYuSe59IC00tTli7nQkWHpB2ilhKGHvdTr6RUrFV6mZbSjMTjuXkVwJSoHKT+F7t1a3lFmWgEJKuIlwXLtuG5doF08t5ie+477wXlh3RvtD2bMzWqRDqTS5Y39H+XLmDtFHHPCsuoS7NMay7P2VzHU3EWUzuf7iPZdYAbabg7xz+Ysmc2mUpS6WIKFELG4bUH9o8rUSp0uZPSS6pgSUKTfNlzKCTuwPooCD/iUoTVTJoFyiWWdtlAvz0EDAmVOkqBQ3swqYLlnVkTcAXJLB3hd7jww0p46MCHETMQnpJFw4sW5ABuxFx6Q2fw+qgr2qLOyVsenCq3LiEKdWQeIIVd3OQsC5Bc97+Yi74PrQiqSolgAQp/xAhiw1cDi/4tHVUKoMrucsCMSp4t8NqpFZ0OZKyQlX5TrkVyIGh3AcbgAaOunSyWIY7c+vQx2vE5SChSFoEyWtLKQC2ZLuCk/hULKSRvHN8U8FzpSVTqT/xUkOWH/nIA2XL1LblL9hHvEZ3ELZkYJgKX4kWpWZRPY3g8mpk5M61eQhGMwKUVDfaJkTSbPA5HUpUBhuOJxGnUHSpuhP1iGtxJCgAjYQCkU7C5SObmPKWpClsG6k6fvHRhNwhWrdS6iqmSw4SSFck69i0bVOKhIB9nlU989yfQ/CBNfVlS8qXI0EW8F8Kz6hWUJOUXKjZIfmf01gWuLHCyhaVq+zGUsLkrCxMCTluM3Vg/mAR6xtVuDxPz1jo0rA0SZcuxVJku1nM6arQJA94OALa5co0JCL4jpVyphStswACgC7FnI5OHu29toWyYgLYLDqD/AGyU7RVVMc6ROADvGGh6wXx5hfJidIwTBVEkS0Ic6qUHAHnppoLwWR4VCTlQbH3ibJvq0F8PpGSEpZzqW++0MdHhIIc8TaXAc9m+EaodU3Mm20E6i5LwaVIluBmIGw/XeAVTNSs5W4i+u3lHQp6UMwCCeQJ/Rx8YTvEGHJlrdspKTzJ7aW1hD2eRyZPmKKE5JiUj3nzP/j7vBKXWklRu5JT/ANnHyiSl8PTbTFgJyhsyzldO2t+W0bDC2CiJmbMRlyg9RYkDW8Lng0YaOSAhBBe1jF+lqJcu5KXYhiQL9AdY1wXAVJlALKW14iCfJjaPKrw0lYstNi4ufLZ4gs4jvYH8+j1GjkgAriUJpWqZeZLQ/wCZQD/2Id1t5B3jSbiZCgiWS6tDv1J+2j2d4dWtZXMXKWoEEZXDNpqPRhE1Hg4QrNqen6kxpj+YXksvYdNSmajMWRKSuYon+hJYfFzAuqxqZU7FEt3b8Snvxbal2GjJF2jzES6mO4YIG46/09+USUcoB3825wixPPueSzw+0HzUoSOInKNhyhvw3CkSwkkOogG+z7Dbz6GFzEKAFJ2trDDhNXMMiWZpzqygjKmzFIygtrY6xG3HVTkRo5LuuCYY9qEM+p0A1P0HWJpXM6/AdooypIKsynKvgOgiedMswgjqL7lerqnVby+sBZFPc5rMdYJSyM14oV6ONSQdyfI3Hzidqi50Y0W/F6lauoZa1C4d+/oBqYjxGgllCQlbk3Yi7W2d7QNXXrlkgcQJv+8TS8UJIORLu7gN8YyjxueWIByJWOZUAIMqcPWVkylcDjS1xsAbv2g7MkK9kgi624hd38/0jETrAr30AGvWCCUABzF1dfI+of1Cbkqw1iVKaYpOXNqDodf3MGlcXN+nTtAmRT55qXbKLlt2f9W+MHRqSG1+2jXRww6mVyDgjEhlSSskfjAe+qx9RpG0yl4cySCN+YjSrUQy0+8kuD84tT6tKpSlJsopuOsGSR1JMknBitjuHKMzONFISxbkGZ/J/OAyas04UpVw4ChzBCnHpvzblDtWZTT5WPDcK6QtzsOC+2/2YyeVRYzeSk/1Nji3qFw4nNsQoshEyVMzy5pWEm6dGcKB0PEOY5EtHtJTcQ/CtJvflD9O8NoyEEHKgpUhIYFCi2dQOVy7BwpxcMzQGqMBYu9/zaP3jXqZWADT1TKdEwrgGMrCcq2WORD5QANH0D8ucE5lWkzETkzAkozBYYJziwDlAtlIIAY6m8KtPnQQRqk2t84v1VelSHyFMwM+WySATbLtrtv3hz06+sC7jny8l2IJxZFL7dRm00hRUorzpSqWVE3cgEOC7soCF1XhJVTMIo5JU11AFgBsSVqZPYnbeOkycAQsBU6WkrJchQcJOrDd+ZO8RTZXsmpqUiUqY6lG+m6i1yo6D6RGvGftjEHlqDhBEqf/AAvqUge0n0kokaLn3HfKkj0iai/hnKQXmV8o8008tUwnzOUQ4YTgstKSM2ckjMdSet7jveC9PhyQR7rDZRHxI/WD+Ee5z9W/oxWwfwFSJXmSibNa7zlBKf8ApLuf+0NyKYJSE5UhI0SAAOth/k7mJloAJAGn2+UaX3DxTxHF0yZZmTCQgFioBSwCbBzLuPMQYCp1EtbZafsSZUxfFpFOAqYpWYulCZacy23CToi3IRyDxDVJnTVKQj2aSbJL2bmTcnmTdyYa8d8cT5iyJExcuWHDpJBWLMeIZpe9gXhRqEFR3cxwjyllQ+Jf5lESAkA6xKpzt8D9YuopgkXN4gULx0JONyNzvWFyXYbveJRUqXMWkEiWnbdR38nH1gRLqChViXG/MbvFzDa3+ZcsD9j76wwJkTD+beIKw1VXVTDnUmTIB0TZ72BLuext0hsRTpkoyIS5bVUC7oLAMArMx0P7axeq5+c5gSx+ceVfUJrtbnPPEs6omKKSVBWZwUKIQR2aJ8JwcoadMda9gSW9N+2lobJraAffSB0+qyhrjn/mGV8cRFvNPQkaa+Yo307mPJOKOeMs1rmwgdX4owJSDk3Z3SenT6XhZm4sRYqULuF7de3aLBx/zJhybG6jJXyKlEz20lYtYp14evMdm6QQmeKJ6glKKdGYpdTzCWHROUX6E26wqy8bWke8C43IFuY2VGTfEOViSQeYuD5/pCW4ZJ02pXVz2VcMuT6jZKoFKOaZMurXKw8n5QapBKQAAf1+MJVFj6Sb3J2fX+27+UXT4hSm6SMw1B1/eC/S4i25hPcb6lCVSlEoIToH1PVhtA/wvaxUCqWkSwkMGRq55nZ4p4d4ozcKuJJ++7+sC8UQqnmLqJSTMLagkFI5ZW9Yz+VUybxNDichGOCcR9qa9MsMVJTzKiBFP/cpahadKUekxJ+AJjjOPYiusUlU0JZL2Uo7kfhSH23ioqvRJ91KUnYpDH6xEAT3NIsB+3c7airSkuS/b9SYBYvjEpS1KK2SDfLfT+oW2jmmCeK1pmEqRMmgiyM9nfUjtF2ZJrKglRQEIfhS7AfqYYgOcARNrKBliIeCCpQmBRYv+Ji21mi8iYpmyq8oDYT4fmpIMycw1ypsPvrDdTywBcj5mNGmhiuW1Me3mKG+u5tIrBMKVXSpOxG/2flBKasHQi92P1iiKj8qT5xZSo8vh+8EaPH3CTneiJvSK4i+UW2VeL6JzjfyB/WBappSXGvUQMxzHVSzlzq2sgM7/MecJJxK1sDDMaAgn/MbppSgZg56C8Lnh3FJqgpyVJH5i5HT9omH+qK8wCLnUgkt2zM3SBLn8QQyk7OIzVUtIkFVgGsC48rm3aFqpqkpDm1i31++kEU4cSLtm5sA8AMbklJKcyRwEe9uWv8Aq8CatZJhK4I0ZJIUHd9QdTzHXvEaZWoKj2P3aFvEsaKFyEJWHIZV3/pf9Ys12KH260uLAEtsTqPIwPgMaMajkmGZlCcw0IO419ILiklS1ZBLCylnJ1BZwR6jz7Qo0uNkXSrQ6HpBOpx0TADlaYAMsxOo7sb9jaDXyEoYOwGDDtTMy5soKiA7DXz5dzCnJr1S5yiSlc1ZGZKUlRSl9Eqdgre4I4QIyvq5kwcSioW4QSA/M3v2Pm8VqRMtZyNlUzAiz7sQN/m0Fl2/gTooWtCezGGnxEFa0pRxJUkFR4SXf3rkcuTXjbEMamoPDIWojkQDp+UghQ+3gXTS1yyz2fY39P8AMG6Oo4Uh7JIbc2uW+XbWGYzJAcdiIdR45nKW8lpI3QDnD7qSlYPs+ybQLr8QmTiDNWpZGhUz/ACHnxGadNL7EBGYEGWhIbJxHMS7sC6t7uG0hJmykjaFBJYCMZEpFIjEyzsPMxclyQdoty6e2kMxiTsxzBM6hJ1LxAaBXT1g8ZHlFKYm5tHMRZjwiSs25Esej6QYSFflblaMmYuhCEhCQpRAJOwsIHTK2Ys3b5fWKkUsomJYwViMy/Uhbfh7a/q8V0VUxBsSOm0VFJUdSjzf/EQLqFP7oLcnb1MF8GIlrT6hkYurdIPY/UB4pVlWJgylJB5psr0O/aB82o/+N/8An+0VzXADiSpPmFD5wOlOYPyMZrUYROKSZahOQ9wxzDuAMyT1DgwKmrdRSpjzSsMu3UgHzaL68aQlQUlZSrmAQfPY+bx5MxtMxLTkImf1Jt6p28oIcne4YEXKmlBOeWWf8BIItyOj+kDzNUkkXS/p/wDk+sHZyZCnKFlJ5Kf0JsT5kwPqqVQulmH5FfoRbyhotRujKUb0f9yiJyhcLCh1+2+UEqTHbZVXHIjM3Z4FhSwCCUf8kB/UCNZcoH3gx5p0+ohoMNkVu4ySKwGwYfLzSdO4MW5eKrRdyOqTmSfpCsZL3dfcXi3SzVC2Z/7kn5i8F/claodgxmnVVNOA9pJS/wCdDJV5jQ+YiM+EKVYCkK/7AD4iz94GomEHiTfmkvFyXXBOoKeot6tr5gwpuPWd4ivmsXQJhagwP2YYN5A/WL4BFgCID09csXSQR0H0LQTosaUCCUpUOTkf4joQL0IhmLH7GWZevES/IaxcRktwk9zBWmrZE1IBQEnkfrBCloUJuGhTW/wYxK4JpaFJ2APY/OJ5VNNCmyhuaYNJWnkTEilteJmszK0rg0053ERzcEQqygSH56duUFROTuI3E9JIifZ7lIXUozaJCQAAEpHIRqulDi5baCC5dnZ4q1JZL6N984JYDHEqTaME7wreIcBQsuxCtjDdKnAIzK1ih/uOZ3SLc4YyZilfG8zkmP8AhkSgFgqd/u8VqSsUFOp2I1PrHUcRAmDiQkgdIQcfoRLJOQJS78IdohtUociaHHs8tQdh9axW5uS8E6aqUDqC7sCHvt9POA9PRA3ljudGgvJQGf1eG1WZGJWbGUYhSnrgoXDHn9RGk9ALlv2iKUoKGpckgHsHY7l9usSKJAc8obPJbmEZeNpyMpBUQBcFge/Lyt2jU+J20l3Gz/q0B5hFjuIhVUDSPZxCyg7Enq6pU1ZWoAEtYaBtAPvnFRUq+jx6KpgY3p6sDXX7vHTYMQy0yRS87PG0+YAO0WKiYGBdnHfYHv8AOFqvxgktys8KDl+uoLfWEJk8AEk2gWvEA+kVp1S41ii46wZOOohRnZnYPaMhIs2VP/1EeoJHToA5j2MjR421H9TAt/eZNLmNck/fnFSrxVIH2YyMgb7CvUWq5OIEqMXB93Ke4J+RECq6vP8AST/Qtj6EmMjIzHcmXJSuYHm4qLghR75bfCNE1YOxHJw8ZGQkMZX8S4mk7EVHb4t8YhE8/wBXzjIyAZiDOeIHqEMKrkhTKIbmU5m/42LdnhtpzSrDLly1dUggnyIF4yMjq3OugZPeoGxPD4co1nhmTJR6hwPUfrBLDv4bpX/7r2g5Jb6n5R5GRUnKsGsxIGRLh/hjqUzCOQId+5t8oq03gKeD/MZI6MX/AEjIyKfneLNQxNz4Gmpcux2bdu0UJE5W7g9bjlHsZFFdhbuTOgWSJCtQYu0mMGWeFRJ35RkZDe+4OcRnofEssgBVlHUjSCcuYFXBBHSMjIjurA2JbTYTozJ6gBAufVkaG+0ZGROJYh3LNNVK0Ki5EeTEliCeHWPYyDU4ibhKMoEKylyHsGs5s56QUlUaVoyq94aEiPYyCZjArUE4gvEJIFm0tAGtlJU42jIyENvuHnx6gafQZQclzyJtAidKnB8zNGRkJCgHIlC2t1JpNdL4Qx4fmdfkI0qcX5AmMjIoU5jSSOpAmeTdVoq1FXvuY9jIPE5k5lBVURqbcognV5Jd7xkZHDqNWeTcUWUs7wNmrMexkLMcmzNArnHigYyMjs4zET//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www.editoriallapaz.org/apocalipsis_sello_6_cuatro_angeles_files/image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204864"/>
            <a:ext cx="3528392"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696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fade">
                                      <p:cBhvr>
                                        <p:cTn id="14" dur="2000"/>
                                        <p:tgtEl>
                                          <p:spTgt spid="1028"/>
                                        </p:tgtEl>
                                      </p:cBhvr>
                                    </p:animEffect>
                                    <p:anim calcmode="lin" valueType="num">
                                      <p:cBhvr>
                                        <p:cTn id="15" dur="2000" fill="hold"/>
                                        <p:tgtEl>
                                          <p:spTgt spid="1028"/>
                                        </p:tgtEl>
                                        <p:attrNameLst>
                                          <p:attrName>ppt_w</p:attrName>
                                        </p:attrNameLst>
                                      </p:cBhvr>
                                      <p:tavLst>
                                        <p:tav tm="0" fmla="#ppt_w*sin(2.5*pi*$)">
                                          <p:val>
                                            <p:fltVal val="0"/>
                                          </p:val>
                                        </p:tav>
                                        <p:tav tm="100000">
                                          <p:val>
                                            <p:fltVal val="1"/>
                                          </p:val>
                                        </p:tav>
                                      </p:tavLst>
                                    </p:anim>
                                    <p:anim calcmode="lin" valueType="num">
                                      <p:cBhvr>
                                        <p:cTn id="16" dur="2000" fill="hold"/>
                                        <p:tgtEl>
                                          <p:spTgt spid="1028"/>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796136" cy="6264696"/>
          </a:xfrm>
        </p:spPr>
        <p:txBody>
          <a:bodyPr>
            <a:normAutofit/>
          </a:bodyPr>
          <a:lstStyle/>
          <a:p>
            <a:pPr marL="0" indent="0" algn="ctr">
              <a:buNone/>
            </a:pPr>
            <a:r>
              <a:rPr lang="es-CO" b="1" baseline="30000" dirty="0" smtClean="0"/>
              <a:t>2 </a:t>
            </a:r>
            <a:r>
              <a:rPr lang="es-CO" dirty="0"/>
              <a:t>Vi también a otro ángel que subía de donde sale el sol, y tenía el sello del Dios vivo; y clamó a gran voz a los cuatro ángeles, a quienes se les había dado el poder de hacer daño a la tierra y al mar</a:t>
            </a:r>
            <a:r>
              <a:rPr lang="es-CO" dirty="0" smtClean="0"/>
              <a:t>, </a:t>
            </a:r>
            <a:r>
              <a:rPr lang="es-CO" b="1" baseline="30000" dirty="0" smtClean="0"/>
              <a:t> </a:t>
            </a:r>
            <a:r>
              <a:rPr lang="es-CO" dirty="0"/>
              <a:t>diciendo: </a:t>
            </a:r>
            <a:endParaRPr lang="es-CO" dirty="0" smtClean="0"/>
          </a:p>
          <a:p>
            <a:pPr marL="0" indent="0" algn="ctr">
              <a:buNone/>
            </a:pPr>
            <a:r>
              <a:rPr lang="es-CO" dirty="0" smtClean="0"/>
              <a:t>«</a:t>
            </a:r>
            <a:r>
              <a:rPr lang="es-CO" i="1" dirty="0" smtClean="0">
                <a:solidFill>
                  <a:srgbClr val="0070C0"/>
                </a:solidFill>
              </a:rPr>
              <a:t>No </a:t>
            </a:r>
            <a:r>
              <a:rPr lang="es-CO" i="1" dirty="0">
                <a:solidFill>
                  <a:srgbClr val="0070C0"/>
                </a:solidFill>
              </a:rPr>
              <a:t>hagáis daño a la tierra, ni al mar, ni a los árboles, hasta que hayamos sellado en sus frentes a los siervos de nuestro </a:t>
            </a:r>
            <a:r>
              <a:rPr lang="es-CO" i="1" dirty="0" smtClean="0">
                <a:solidFill>
                  <a:srgbClr val="0070C0"/>
                </a:solidFill>
              </a:rPr>
              <a:t>Dios</a:t>
            </a:r>
            <a:r>
              <a:rPr lang="es-CO" dirty="0" smtClean="0"/>
              <a:t>».</a:t>
            </a:r>
            <a:endParaRPr lang="es-CO" dirty="0"/>
          </a:p>
        </p:txBody>
      </p:sp>
      <p:sp>
        <p:nvSpPr>
          <p:cNvPr id="2" name="AutoShape 2" descr="data:image/jpeg;base64,/9j/4AAQSkZJRgABAQAAAQABAAD/2wCEAAkGBhMSEBMUEhQVFRUVGBQWGRcYFx0YFhkVHRcVFRUaHRwYHScfGBokGhcUHy8iIygpLCwsGB4xNTAqNSYrLCkBCQoKDgwOGg8PGjAiHyUpLCwsLCwpLCwsLCwsLCwpMCwuLSwvLCwtLCksLCwsLDQsLCkpLCwsKSwpLzAsLCwsNf/AABEIAHEAvgMBIgACEQEDEQH/xAAcAAABBQEBAQAAAAAAAAAAAAAEAAIDBQYHAQj/xABBEAABAwIEAwUFBgUDAgcAAAABAgMRACEEEjFBBVFhBiJxgZEHEzKhsTNCUsHR8BQjcoLhYpKyNMIWQ1Njc6Kz/8QAGwEAAgMBAQEAAAAAAAAAAAAAAwQBAgUABgf/xAAvEQABAwMCAwcEAgMAAAAAAAABAAIDBBEhEjEiQVEFEzJhgZHRM3HB8COxFEJS/9oADAMBAAIRAxEAPwDo5UhO89Bemfx34QB43NQow5qdnAV8+ZJUS4jbpHkM+5WyQ1u5Q61KVqTTXQEJK3DCUiSekUdiFtspKnFBISCTJ0AEnwtXz9299pTuMdUllS28PGUI2ULSVcyT8gPPRpOye+deV1+ubob59AwFoO0PtohSkYRsZRIC17nmANvE8vE5HF+0bHKBSXgU/wBCSD5EGRWbLNwCYJgX28ele4lpCQnKvPz7pEctda9RHRwxizWhIOmeea0bftJx6SCHikAQEgBKQOgAseoo7g/tQxLa/wCYsLT1En1UYHUwbaXrEkC1+XlRD2AW1BWm076GwUPIgiiOgjeLOaD6KoleNiu7dke3jOMWW1FKVZcydpAMKnbraN7bnblKEDvEeAv9K+VuG4gIObMQoaQL3mTO0V3LsH2pTjGwlak++AgiReIBMW3I233iax6vs9sTDJAy56dPsnYpteHFbBzHk2QMo57/AOKhRhCqjUYUIuqAKS8UdECOp1/xWHJEcOqXfYDf25JgOthgTPcJRdR8t6jL6lWSIHz86lbwf3lHrJqN3HhNm/8Ad+gojjpZx8Deg8R/fZcMnGSpCylsSv8A27mhn8YpdgMqeQ/PnUaGio6m/rVg3h0tplXkNzQWGSdpbHwM5n5Kk2bk5KHwvDpuakXiQmzYk/i28ufnXri1OWFk8v1NerUloCRKth+vSjxMaxpMXC3m87+n7dVJJPF7KBOGsVLPmbkn86hU8V91Nk8uY6/pTllThk+Q2HhyotKEtiVeQ3JoMY7wEN4Wcydyrk23yU5lhLacyrUG9iVPK0hI0H5nrTHXFOq+g2Ao5rChAmCTsBqT+96ICan+GEWjG/mq+DidumhKWkSryG5NBEqcUSfLkByFHJ4Utw5niBySNhy6UYEtoEAD9+NPN7LlqQG+GMcuZ81TvWs8yh141tOnePTT1oR7iK1WEJHS3z1qMprwNV5qTtKaTDeEdAitjYFzr2r9onGGktIgB5JCjqSDmSoDyj1rjSta6X7ZcIP4lteaDkSkpI0ICjbpGXzNc2m+te57KjDKVpG53WdUuJkSm2v70rw7U5ZKr8t42q57M8A/ilwZCQLkalU2Am1aZNkBjC42Co6ep5REEk+PpXW+GezNspukeZJNTYr2UoWwQgQoXSZ3PhqDy9L0MSAmyYNK4DdcbT0q47McQcYfS40sJWi4nQxqD0IkGjF9knl4hDTDas6s0pOiMhyrKlG2Qa5jtWy4J2AweGhWKWnEu/8ApJJDKT1NlOHpYeNX1hmShsheXWAXWsAv+ISh0ffSlQ3AkAlPkZFFOOIb/wBR5bDxrN4Dj+VKW0ILTaRCQB3YGwHKrBvEKIzApUL7QawX0bWkuiwSdzm3otDu3bOT8S6pw3NuW1TYfAk7VLgHEL6RqP3rT33iqwlKeW58ax5KPund5UHUTsBz+FbWfC3CRfSiyO8rc7D9TXjLClmTJnf97VMzggBKjAHOoMRjJ7qbJ+Z/QdKmY6QH1GB/qwc/3qqDOG+6kfxYQMrd1bnYeHM1Xt4ckkmTNGsYOdRap3FZTlTdZ9B1P6VMcMlTZ82G8mj4XawzA3UKlhsSbq2H5nkKHGDcdVmNp3Nh5UU8tLIkgqUdSef0Aod7jBVIEnSttvZBlt3ps3/kfkoXfW8IueqPw2GQjUyfQVJiOIpTpAFVbTDi9Z8KJZ4V+L5VtQ08ULdMYsEBx1G5Kif4mTIHWglhxeh0q4XhwkQQI6VDiXwLAUxqXJjWCJqZQbbHeMnkKHexqlad0dP1oYNzXzL/ACYIeGBuo9T+Ang1zsuK4r7YlRjAm0QpafxQpalGTyzEx4Vz6us9v+He94slonvKwkN20XKifHuhZrnqezyy/wC7AJAIBOw535WNe5onl0DC/e2UhKwl5sjOyXC1rUVx3BIkjU8r2NdE4Zhg3EJA00AH0oNllbKEoQhBgarXkAA8ASedqGX2kW0sB0YZc7NOKSrX/wB0BJ9au8l2yejAiAuukYXFFLRKUlahByiAojcCSBm3EkaVHhO0hnL/AAeP3ucKtCfDMox6mKrezvHkvJUAlxBFiFpy6zoQSFCQbijXu3OGZls+9ccTYpaZUq/9RATy3qg6WXSdQcKl41xxTZWlLa2s5KiMoK1EwTOVZHL5U5vg+Hyo94pRzpCjlWUlMiwtdQ2k7g22Ff2w4/nwT7ww2IZcKUhtxdkmVpSsjKogLyyLiYJvVZ7OuFO4lhsJcUqHF+8zSfdp7uUCR3c11SDv0rtBAuSrNlFw1aXGdm0JKV4d1KynNAedKAARFi2L67xoNar8UnGtwUpYITYKBW6B5Ei56itOjsm+M0LSLkJCu8CnRIOsWrP8SQcOrKtCkL13KY3yyY86E4AozHA7Fe8Px2JWe9iw1P4cODf+50Vp+GcHcUoFzFvOCxVZDYibfiN4OhrHN4kz8djzv4VreyUrbdIuQtvf7uSQPCc3rVoomSOAcFSfgaSFqCylR7ylKA0CQYHmda8Zfa0Qkk9Un6mh8OClUQQDqYgetPxmOhskeFOtoYGO1aQT1OSs3U44urDA4gqRKtZPyNOSUqPdAgXJ5nl1qiedIaQQdSZ68qP4ZxAKgGBtRywEqtlJxPDBSL0LhUJRceFE8ZnJagMEyCL6a+dXBXAYV0hZyzFNUlR0gUM3jgpWUG4FEnDEjU1BFlCDdGWZM0I/4nyovEYWAZP60CtAn5V1lZOQ3U4ZgSbD5U9eKSmyRP0/zQy5Xrf6V8yAhhwOJ3lt7rQu52TgLn/tPKmsRgcalOZthSkOQnvZVm99wUlQHI+NJPDWyr3iDKVysEGUqIkgpPI5lGOWsEVt+K8BQ/h3W3UZkKSZGhtcEHYgifLyPF/Ztl/jH2wSU5DlCjMd9GbS0xuK9b2c6R8H8gsR/SEHaJLDYrWFwTBExzFRYlCVZO5dqS3BICSdYAsBN40qHGkpUaa1xHKCYmBMRqabBTpaCMozgGDLbyZsFqQCBpqB9JE0fiezKcQ0EvpWqVBecQq6ZtBIgXMiaAw/EAXEKnMAWzISdZGb0rW8KxcFaLiO8AoQYJO2vWrZVHDFkKvsslOGU02B/MxDT60wMoSlaVqSEJkAQmMo5mtRwrhKMO2G20hI1IA368/8VW4dh1T7KkKSltClKdkSpfd/loTI7oklRMzYDetGiBc0N/Hi6TkNjhee6teg8bgUPIyOJChtzHUHaizKjU7bMVVkZecYQtWnKxj/ALOmyZQpSehvHLSiOzfZp7BqdKnEKbWExAIUFgmDexBBO/KtQ+9Fhc14lMpIjzpiEtbJYZspdK9zc7KkeelVyf1vUax8ST4ik6mCRSXsfWtQ7IaSEBTMbg0Kw4QdbiicOmFlOxuKExCcqtKEFKvy771vqNaAxn8tsDc7fnQWD4rkJAkA2qHieIUu8yKgvFrhcAmYXF5VhU71ssJigoC+01gQkzV1wjHRCTpQmScnKXNV+8zmVsetDOtpTOYWmpA8YlO9VvaHFhLaTMSqJ8AZ+o9KODlU2RDOEJolakNDva8t/wDFRP8AENkCBz38uVAxvXzZ1RT0vDCNTuvL06p4Nc/xbJ+Nxql20Ty28+dYRfY9OHxn8WyRlOcKRlAgqFoI1EjfnW2LRMRv9aruJLTljMCcwkAzEazFto1prs2WqfNrNyDujaWAWWL4soEyNDFCsYVZH8sSYJMRm8gSKBdxRDpF8pJPhVi0+UCUnwNet02V2m694VZxP8rEFQIsFJzE3gHlrzrY4BxRzFxJCoEFYAMdYJmKznDWAtYX7zvjYiQeYNaptPvVp5aHqQJCR6XihyHQ0u6KHFXvDRDaeapJ87j5RR7dVzb1pFGMOisSnrRI/iSsjTurBAio3n4sNaicxsWGtRJWN9a2HVbDwMPqlhGdypm2pPXeigLUO07UGJx+wqxnip49RUaXONkNxViFTzoDW3yo4nMDN508dqDWCOczTtBVtqY7jkpc3TgqJRkAjVNOxSQtOYeleuJ30BqL30AgHypstsq3Ve6xAkenKvGD0npUy+JMJCipwSPugZj8qrv/ABCCruNDLpKybnyMeV6SkcxpuCmGxPdyVn7sU1eHPX9+FBDj4TMhI35/WgsT2kW6kpSYm1rfvnVDUM2siCmdzWkw2CxCkgonKdCSAI6TrRHEOCOLShKlIGUGZUbqJJ2HK3lUiuKFDaAgAJCUhIi0QIofFPKVBW5lnYDbbSnRsk83QWK7RMIJGYqM5YQkkZuWb4R61S8R7UOF3IlKkpAlQSrvgfeUCLFSbdzcE3mqZbgKA+3dJIS6j8KxeQORseh8aCOJDLmefh7190zBPX9fGlKPsKkpXB1tR6n4SklZJIOi2vC+NqWXcMvvO5C4gz9qgKHvEi8qkbciBvQvEcaCgmRGWAAICRygWGmlUfaAqYUh5A/mYdcgcwkQR4KRmHinpWucaZxKAsiPeAKS4iJIIkFSdFeNjO5puelax3ALeQTVLPw2cuZOfHpvvU5cUFAJ0Ox0rQY3sa5MtLbcHIy2rfZyAfI0GjgziHkhbawoxlGWZ5REzSjmkbrRY9p2KuuFcCQEhThvqQnujnF5mrpKUlBCgMvISIHMEXChYyL0Jh+HORLhDendPeV/tRJ9Yq94Zw0EggHUCV69SlCZEx+I1Aie7yUPlYBurDD8OztpVJCsoublRjUjmdZHOonGFo1FuYuP8edWaTFuXqT12n0pyHQfHSP3ypWp7Ghm4m8LuoSbZ3D7KobXyp4o13BoIkd0yRbnvagcRhlJmBPhr6a1hy0FRTC5GodQmGyNevXcTsKhQqep9b8qFdxASCpRgAFRPJIBJ+QNce4r2jxLq3SMS8EEqIbzxlTcxCdCLC1KU8cla45sAjFukYXcULFrgSYFxr0veouLApUFRY2PjXz9gmVnEqUr3hCVAEgrTlveSUG8Ai48jXSsL7TcGGfcI94pKQUhTilFyxMT7tgiRYD616ejjFJ5+hSkgJWmdxiUoM2Gx5npzqi4hjCoQleVJsMuqjeTPIC59NTWb4r2lL6AE90CRmhRka6KCTrf8qbwhgtoCnCVOOjupIjI1qMwmxV8UcgJpuSo14GyNDEBY81YhKUpkpAQPhkSpXXp5UKcVmUCbRoBoOUVA88XFST0HKKnbCRb4j9P1rOe4krSaLBMxIJV3ZINIIyjqfl/mn4jEFCEpG8z4bUIkGZnWqC17rlvOCuFxkDdACT+X6Ua7h1J6zWS4NxP+HWC6oIQruqkgdQRJuRINarErUTqPGdRt5VswyamC6yJmaXrnGEX/DYlbbl2yShU6QfhV8/Sabxfh5DbzQuoIWpH+pJSoW6x9AatO0nDJS28kSICFjfofyqVnDF5pp1HxoMKHgRPqAD61s6N2nksAYKe4oPN5lf+YltXk62HU+jnvU/3VY9g3AWCyoklklGsd0jMnb/UR/bUHDMApGGwg/EwtvzbdWpuf7Zr3smC1xFxJ+FxI/3JJKf/AKlQ8qHILgOTcJsSFrcTgBEglKumm5j51T8Wxqm1YBcmEukKvMgqaSZsPxH1rSFBSvYi1vACfWsz2rwqjhmynVKnD59wj5gUlMLNuE9Fl1lf4VCS6oBIgEyBYTIG3gb1ZphNoOpOpgCNPrQeH+2KgbKgj+7vD60W86QkmdEg7aRei2QioVv6E/iI/wA05wzp8vKgsTIQi83HjeSann+aZI+BPzmfpVgMLkzC4zPKbyk3v5a0QXr89r8rfKqo9zEyPvD5yKMxiwBKttBO8AbdZri1cDlUftDxXu8GVpT8RyrP3UpsrvdTAT5muXuYnEBC0DKAQoG40NvuzXZnWUYhlxpfwuIUlQjQEESJtIkKFc9wvsnxKnD7xWGU2ZhRU8VG+uW2U+cVlS0mhxdGN903FM0CzllsBiXmverQSkrLhscskyYGaJsrX0qq4Fjm/eKU5fMrNrHST4m9dbd9k2aZxGSfiLbZkyAk/EsjQRpU2H9j2ETALj5iwgoTNt8qaq2CSxwrGVtwRyWLa4qw6pLSEgXuZtESr5A+tPW4SXFnVQMdJtboBNbbjPYRprDuuNF9S0AKhThUkgKSVwmInKDpWA94pwqAAzRaPEW9D8qC+NzMOTULw4EheNu1M29GmtIMJGpuNQOdLNBNoAE0sW803dNxLkqAGw+d58acFfdoQKvNW3AeDuYl0JbT4qPwoHNX6eFc1hLrBVLgBcqi4lwkuPJPu3FpSkCQFEZiq+gOwFdF7MYha8MlDiVIW0cozAgqa+78VyU/D4Za2mGwCWWUNIBhCSORJvmUepJJ86oOOYUlDSkyDAEgwdL6zyHpWvHAWZv6LJfKH7BVGP8A+ie8f++oeyXwr/rP/ClSrfd4isIbj7K1Y+xwvi7/AMnaBwn/AFjfhSpUCT6fr+U0zxrY4nQf3fRNUvGvsE/1r+le0qSl8BTsXiCtsP8AEj+hr/gK9e+BX9Br2lVxsEJQ4/4Wv6k/nSd+0/sT9VV5SqylCPfaJ/f3hT+J6Dx/OlSqxVFNgNV+B/4UdhPs1ef0pUqG5WCKZ0HgK93/AHypUqquUeJ+zX4K+hrhnDftkUqVZ9QtCj2KnTqf6vzNLGfEvy+tKlSDlohB/r+VdM9lf2D/AP8AIn/8xXtKjw/UCVqvplbB38vyqj4l9k35fQ0qVbDVlNX/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4" name="AutoShape 4" descr="data:image/jpeg;base64,/9j/4AAQSkZJRgABAQAAAQABAAD/2wCEAAkGBhMSEBMUEhQVFRUVGBQWGRcYFx0YFhkVHRcVFRUaHRwYHScfGBokGhcUHy8iIygpLCwsGB4xNTAqNSYrLCkBCQoKDgwOGg8PGjAiHyUpLCwsLCwpLCwsLCwsLCwpMCwuLSwvLCwtLCksLCwsLDQsLCkpLCwsKSwpLzAsLCwsNf/AABEIAHEAvgMBIgACEQEDEQH/xAAcAAABBQEBAQAAAAAAAAAAAAAEAAIDBQYHAQj/xABBEAABAwIEAwUFBgUDAgcAAAABAgMRACEEEjFBBVFhBiJxgZEHEzKhsTNCUsHR8BQjcoLhYpKyNMIWQ1Njc6Kz/8QAGwEAAgMBAQEAAAAAAAAAAAAAAwQBAgUABgf/xAAvEQABAwMCAwcEAgMAAAAAAAABAAIDBBEhEjEiQVEFEzJhgZHRM3HB8COxFEJS/9oADAMBAAIRAxEAPwDo5UhO89Bemfx34QB43NQow5qdnAV8+ZJUS4jbpHkM+5WyQ1u5Q61KVqTTXQEJK3DCUiSekUdiFtspKnFBISCTJ0AEnwtXz9299pTuMdUllS28PGUI2ULSVcyT8gPPRpOye+deV1+ubob59AwFoO0PtohSkYRsZRIC17nmANvE8vE5HF+0bHKBSXgU/wBCSD5EGRWbLNwCYJgX28ele4lpCQnKvPz7pEctda9RHRwxizWhIOmeea0bftJx6SCHikAQEgBKQOgAseoo7g/tQxLa/wCYsLT1En1UYHUwbaXrEkC1+XlRD2AW1BWm076GwUPIgiiOgjeLOaD6KoleNiu7dke3jOMWW1FKVZcydpAMKnbraN7bnblKEDvEeAv9K+VuG4gIObMQoaQL3mTO0V3LsH2pTjGwlak++AgiReIBMW3I233iax6vs9sTDJAy56dPsnYpteHFbBzHk2QMo57/AOKhRhCqjUYUIuqAKS8UdECOp1/xWHJEcOqXfYDf25JgOthgTPcJRdR8t6jL6lWSIHz86lbwf3lHrJqN3HhNm/8Ad+gojjpZx8Deg8R/fZcMnGSpCylsSv8A27mhn8YpdgMqeQ/PnUaGio6m/rVg3h0tplXkNzQWGSdpbHwM5n5Kk2bk5KHwvDpuakXiQmzYk/i28ufnXri1OWFk8v1NerUloCRKth+vSjxMaxpMXC3m87+n7dVJJPF7KBOGsVLPmbkn86hU8V91Nk8uY6/pTllThk+Q2HhyotKEtiVeQ3JoMY7wEN4Wcydyrk23yU5lhLacyrUG9iVPK0hI0H5nrTHXFOq+g2Ao5rChAmCTsBqT+96ICan+GEWjG/mq+DidumhKWkSryG5NBEqcUSfLkByFHJ4Utw5niBySNhy6UYEtoEAD9+NPN7LlqQG+GMcuZ81TvWs8yh141tOnePTT1oR7iK1WEJHS3z1qMprwNV5qTtKaTDeEdAitjYFzr2r9onGGktIgB5JCjqSDmSoDyj1rjSta6X7ZcIP4lteaDkSkpI0ICjbpGXzNc2m+te57KjDKVpG53WdUuJkSm2v70rw7U5ZKr8t42q57M8A/ilwZCQLkalU2Am1aZNkBjC42Co6ep5REEk+PpXW+GezNspukeZJNTYr2UoWwQgQoXSZ3PhqDy9L0MSAmyYNK4DdcbT0q47McQcYfS40sJWi4nQxqD0IkGjF9knl4hDTDas6s0pOiMhyrKlG2Qa5jtWy4J2AweGhWKWnEu/8ApJJDKT1NlOHpYeNX1hmShsheXWAXWsAv+ISh0ffSlQ3AkAlPkZFFOOIb/wBR5bDxrN4Dj+VKW0ILTaRCQB3YGwHKrBvEKIzApUL7QawX0bWkuiwSdzm3otDu3bOT8S6pw3NuW1TYfAk7VLgHEL6RqP3rT33iqwlKeW58ax5KPund5UHUTsBz+FbWfC3CRfSiyO8rc7D9TXjLClmTJnf97VMzggBKjAHOoMRjJ7qbJ+Z/QdKmY6QH1GB/qwc/3qqDOG+6kfxYQMrd1bnYeHM1Xt4ckkmTNGsYOdRap3FZTlTdZ9B1P6VMcMlTZ82G8mj4XawzA3UKlhsSbq2H5nkKHGDcdVmNp3Nh5UU8tLIkgqUdSef0Aod7jBVIEnSttvZBlt3ps3/kfkoXfW8IueqPw2GQjUyfQVJiOIpTpAFVbTDi9Z8KJZ4V+L5VtQ08ULdMYsEBx1G5Kif4mTIHWglhxeh0q4XhwkQQI6VDiXwLAUxqXJjWCJqZQbbHeMnkKHexqlad0dP1oYNzXzL/ACYIeGBuo9T+Ang1zsuK4r7YlRjAm0QpafxQpalGTyzEx4Vz6us9v+He94slonvKwkN20XKifHuhZrnqezyy/wC7AJAIBOw535WNe5onl0DC/e2UhKwl5sjOyXC1rUVx3BIkjU8r2NdE4Zhg3EJA00AH0oNllbKEoQhBgarXkAA8ASedqGX2kW0sB0YZc7NOKSrX/wB0BJ9au8l2yejAiAuukYXFFLRKUlahByiAojcCSBm3EkaVHhO0hnL/AAeP3ucKtCfDMox6mKrezvHkvJUAlxBFiFpy6zoQSFCQbijXu3OGZls+9ccTYpaZUq/9RATy3qg6WXSdQcKl41xxTZWlLa2s5KiMoK1EwTOVZHL5U5vg+Hyo94pRzpCjlWUlMiwtdQ2k7g22Ff2w4/nwT7ww2IZcKUhtxdkmVpSsjKogLyyLiYJvVZ7OuFO4lhsJcUqHF+8zSfdp7uUCR3c11SDv0rtBAuSrNlFw1aXGdm0JKV4d1KynNAedKAARFi2L67xoNar8UnGtwUpYITYKBW6B5Ei56itOjsm+M0LSLkJCu8CnRIOsWrP8SQcOrKtCkL13KY3yyY86E4AozHA7Fe8Px2JWe9iw1P4cODf+50Vp+GcHcUoFzFvOCxVZDYibfiN4OhrHN4kz8djzv4VreyUrbdIuQtvf7uSQPCc3rVoomSOAcFSfgaSFqCylR7ylKA0CQYHmda8Zfa0Qkk9Un6mh8OClUQQDqYgetPxmOhskeFOtoYGO1aQT1OSs3U44urDA4gqRKtZPyNOSUqPdAgXJ5nl1qiedIaQQdSZ68qP4ZxAKgGBtRywEqtlJxPDBSL0LhUJRceFE8ZnJagMEyCL6a+dXBXAYV0hZyzFNUlR0gUM3jgpWUG4FEnDEjU1BFlCDdGWZM0I/4nyovEYWAZP60CtAn5V1lZOQ3U4ZgSbD5U9eKSmyRP0/zQy5Xrf6V8yAhhwOJ3lt7rQu52TgLn/tPKmsRgcalOZthSkOQnvZVm99wUlQHI+NJPDWyr3iDKVysEGUqIkgpPI5lGOWsEVt+K8BQ/h3W3UZkKSZGhtcEHYgifLyPF/Ztl/jH2wSU5DlCjMd9GbS0xuK9b2c6R8H8gsR/SEHaJLDYrWFwTBExzFRYlCVZO5dqS3BICSdYAsBN40qHGkpUaa1xHKCYmBMRqabBTpaCMozgGDLbyZsFqQCBpqB9JE0fiezKcQ0EvpWqVBecQq6ZtBIgXMiaAw/EAXEKnMAWzISdZGb0rW8KxcFaLiO8AoQYJO2vWrZVHDFkKvsslOGU02B/MxDT60wMoSlaVqSEJkAQmMo5mtRwrhKMO2G20hI1IA368/8VW4dh1T7KkKSltClKdkSpfd/loTI7oklRMzYDetGiBc0N/Hi6TkNjhee6teg8bgUPIyOJChtzHUHaizKjU7bMVVkZecYQtWnKxj/ALOmyZQpSehvHLSiOzfZp7BqdKnEKbWExAIUFgmDexBBO/KtQ+9Fhc14lMpIjzpiEtbJYZspdK9zc7KkeelVyf1vUax8ST4ik6mCRSXsfWtQ7IaSEBTMbg0Kw4QdbiicOmFlOxuKExCcqtKEFKvy771vqNaAxn8tsDc7fnQWD4rkJAkA2qHieIUu8yKgvFrhcAmYXF5VhU71ssJigoC+01gQkzV1wjHRCTpQmScnKXNV+8zmVsetDOtpTOYWmpA8YlO9VvaHFhLaTMSqJ8AZ+o9KODlU2RDOEJolakNDva8t/wDFRP8AENkCBz38uVAxvXzZ1RT0vDCNTuvL06p4Nc/xbJ+Nxql20Ty28+dYRfY9OHxn8WyRlOcKRlAgqFoI1EjfnW2LRMRv9aruJLTljMCcwkAzEazFto1prs2WqfNrNyDujaWAWWL4soEyNDFCsYVZH8sSYJMRm8gSKBdxRDpF8pJPhVi0+UCUnwNet02V2m694VZxP8rEFQIsFJzE3gHlrzrY4BxRzFxJCoEFYAMdYJmKznDWAtYX7zvjYiQeYNaptPvVp5aHqQJCR6XihyHQ0u6KHFXvDRDaeapJ87j5RR7dVzb1pFGMOisSnrRI/iSsjTurBAio3n4sNaicxsWGtRJWN9a2HVbDwMPqlhGdypm2pPXeigLUO07UGJx+wqxnip49RUaXONkNxViFTzoDW3yo4nMDN508dqDWCOczTtBVtqY7jkpc3TgqJRkAjVNOxSQtOYeleuJ30BqL30AgHypstsq3Ve6xAkenKvGD0npUy+JMJCipwSPugZj8qrv/ABCCruNDLpKybnyMeV6SkcxpuCmGxPdyVn7sU1eHPX9+FBDj4TMhI35/WgsT2kW6kpSYm1rfvnVDUM2siCmdzWkw2CxCkgonKdCSAI6TrRHEOCOLShKlIGUGZUbqJJ2HK3lUiuKFDaAgAJCUhIi0QIofFPKVBW5lnYDbbSnRsk83QWK7RMIJGYqM5YQkkZuWb4R61S8R7UOF3IlKkpAlQSrvgfeUCLFSbdzcE3mqZbgKA+3dJIS6j8KxeQORseh8aCOJDLmefh7190zBPX9fGlKPsKkpXB1tR6n4SklZJIOi2vC+NqWXcMvvO5C4gz9qgKHvEi8qkbciBvQvEcaCgmRGWAAICRygWGmlUfaAqYUh5A/mYdcgcwkQR4KRmHinpWucaZxKAsiPeAKS4iJIIkFSdFeNjO5puelax3ALeQTVLPw2cuZOfHpvvU5cUFAJ0Ox0rQY3sa5MtLbcHIy2rfZyAfI0GjgziHkhbawoxlGWZ5REzSjmkbrRY9p2KuuFcCQEhThvqQnujnF5mrpKUlBCgMvISIHMEXChYyL0Jh+HORLhDendPeV/tRJ9Yq94Zw0EggHUCV69SlCZEx+I1Aie7yUPlYBurDD8OztpVJCsoublRjUjmdZHOonGFo1FuYuP8edWaTFuXqT12n0pyHQfHSP3ypWp7Ghm4m8LuoSbZ3D7KobXyp4o13BoIkd0yRbnvagcRhlJmBPhr6a1hy0FRTC5GodQmGyNevXcTsKhQqep9b8qFdxASCpRgAFRPJIBJ+QNce4r2jxLq3SMS8EEqIbzxlTcxCdCLC1KU8cla45sAjFukYXcULFrgSYFxr0veouLApUFRY2PjXz9gmVnEqUr3hCVAEgrTlveSUG8Ai48jXSsL7TcGGfcI94pKQUhTilFyxMT7tgiRYD616ejjFJ5+hSkgJWmdxiUoM2Gx5npzqi4hjCoQleVJsMuqjeTPIC59NTWb4r2lL6AE90CRmhRka6KCTrf8qbwhgtoCnCVOOjupIjI1qMwmxV8UcgJpuSo14GyNDEBY81YhKUpkpAQPhkSpXXp5UKcVmUCbRoBoOUVA88XFST0HKKnbCRb4j9P1rOe4krSaLBMxIJV3ZINIIyjqfl/mn4jEFCEpG8z4bUIkGZnWqC17rlvOCuFxkDdACT+X6Ua7h1J6zWS4NxP+HWC6oIQruqkgdQRJuRINarErUTqPGdRt5VswyamC6yJmaXrnGEX/DYlbbl2yShU6QfhV8/Sabxfh5DbzQuoIWpH+pJSoW6x9AatO0nDJS28kSICFjfofyqVnDF5pp1HxoMKHgRPqAD61s6N2nksAYKe4oPN5lf+YltXk62HU+jnvU/3VY9g3AWCyoklklGsd0jMnb/UR/bUHDMApGGwg/EwtvzbdWpuf7Zr3smC1xFxJ+FxI/3JJKf/AKlQ8qHILgOTcJsSFrcTgBEglKumm5j51T8Wxqm1YBcmEukKvMgqaSZsPxH1rSFBSvYi1vACfWsz2rwqjhmynVKnD59wj5gUlMLNuE9Fl1lf4VCS6oBIgEyBYTIG3gb1ZphNoOpOpgCNPrQeH+2KgbKgj+7vD60W86QkmdEg7aRei2QioVv6E/iI/wA05wzp8vKgsTIQi83HjeSann+aZI+BPzmfpVgMLkzC4zPKbyk3v5a0QXr89r8rfKqo9zEyPvD5yKMxiwBKttBO8AbdZri1cDlUftDxXu8GVpT8RyrP3UpsrvdTAT5muXuYnEBC0DKAQoG40NvuzXZnWUYhlxpfwuIUlQjQEESJtIkKFc9wvsnxKnD7xWGU2ZhRU8VG+uW2U+cVlS0mhxdGN903FM0CzllsBiXmverQSkrLhscskyYGaJsrX0qq4Fjm/eKU5fMrNrHST4m9dbd9k2aZxGSfiLbZkyAk/EsjQRpU2H9j2ETALj5iwgoTNt8qaq2CSxwrGVtwRyWLa4qw6pLSEgXuZtESr5A+tPW4SXFnVQMdJtboBNbbjPYRprDuuNF9S0AKhThUkgKSVwmInKDpWA94pwqAAzRaPEW9D8qC+NzMOTULw4EheNu1M29GmtIMJGpuNQOdLNBNoAE0sW803dNxLkqAGw+d58acFfdoQKvNW3AeDuYl0JbT4qPwoHNX6eFc1hLrBVLgBcqi4lwkuPJPu3FpSkCQFEZiq+gOwFdF7MYha8MlDiVIW0cozAgqa+78VyU/D4Za2mGwCWWUNIBhCSORJvmUepJJ86oOOYUlDSkyDAEgwdL6zyHpWvHAWZv6LJfKH7BVGP8A+ie8f++oeyXwr/rP/ClSrfd4isIbj7K1Y+xwvi7/AMnaBwn/AFjfhSpUCT6fr+U0zxrY4nQf3fRNUvGvsE/1r+le0qSl8BTsXiCtsP8AEj+hr/gK9e+BX9Br2lVxsEJQ4/4Wv6k/nSd+0/sT9VV5SqylCPfaJ/f3hT+J6Dx/OlSqxVFNgNV+B/4UdhPs1ef0pUqG5WCKZ0HgK93/AHypUqquUeJ+zX4K+hrhnDftkUqVZ9QtCj2KnTqf6vzNLGfEvy+tKlSDlohB/r+VdM9lf2D/AP8AIn/8xXtKjw/UCVqvplbB38vyqj4l9k35fQ0qVbDVlNX/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www.cyberspaceministry.org/Lessons/Truth/Lesson36/p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5679" y="526447"/>
            <a:ext cx="2880320" cy="344078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935923" y="4013304"/>
            <a:ext cx="3059832" cy="2585323"/>
          </a:xfrm>
          <a:prstGeom prst="rect">
            <a:avLst/>
          </a:prstGeom>
        </p:spPr>
        <p:txBody>
          <a:bodyPr wrap="square">
            <a:spAutoFit/>
          </a:bodyPr>
          <a:lstStyle/>
          <a:p>
            <a:pPr algn="ctr"/>
            <a:r>
              <a:rPr lang="es-CO" dirty="0"/>
              <a:t> </a:t>
            </a:r>
            <a:r>
              <a:rPr lang="es-CO" b="1" dirty="0"/>
              <a:t>El sello representa las cualidades de </a:t>
            </a:r>
            <a:r>
              <a:rPr lang="es-CO" b="1" dirty="0" smtClean="0"/>
              <a:t>carácter</a:t>
            </a:r>
          </a:p>
          <a:p>
            <a:pPr algn="ctr"/>
            <a:r>
              <a:rPr lang="es-CO" dirty="0" smtClean="0"/>
              <a:t> </a:t>
            </a:r>
            <a:r>
              <a:rPr lang="es-CO" b="1" dirty="0" smtClean="0">
                <a:solidFill>
                  <a:srgbClr val="FF0000"/>
                </a:solidFill>
              </a:rPr>
              <a:t>(Leer Eze.9:2-6;  2 Tim. 2:19)</a:t>
            </a:r>
            <a:r>
              <a:rPr lang="es-CO" dirty="0" smtClean="0"/>
              <a:t>.</a:t>
            </a:r>
          </a:p>
          <a:p>
            <a:pPr algn="ctr"/>
            <a:r>
              <a:rPr lang="es-CO" dirty="0" smtClean="0"/>
              <a:t> </a:t>
            </a:r>
          </a:p>
          <a:p>
            <a:pPr algn="ctr"/>
            <a:r>
              <a:rPr lang="es-CO" b="1" dirty="0" smtClean="0"/>
              <a:t>El sábado es puesto por Dios como sello que es la señal (o marca) distintiva entre Dios y su pueblo verdadero</a:t>
            </a:r>
          </a:p>
          <a:p>
            <a:pPr algn="ctr"/>
            <a:r>
              <a:rPr lang="es-CO" b="1" dirty="0" smtClean="0">
                <a:solidFill>
                  <a:srgbClr val="FF0000"/>
                </a:solidFill>
              </a:rPr>
              <a:t> (leer Eze.20:12:20)</a:t>
            </a:r>
            <a:r>
              <a:rPr lang="es-CO" dirty="0" smtClean="0"/>
              <a:t>.</a:t>
            </a:r>
            <a:endParaRPr lang="es-CO" dirty="0"/>
          </a:p>
        </p:txBody>
      </p:sp>
    </p:spTree>
    <p:extLst>
      <p:ext uri="{BB962C8B-B14F-4D97-AF65-F5344CB8AC3E}">
        <p14:creationId xmlns:p14="http://schemas.microsoft.com/office/powerpoint/2010/main" val="3872345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 calcmode="lin" valueType="num">
                                      <p:cBhvr>
                                        <p:cTn id="14" dur="1000" fill="hold"/>
                                        <p:tgtEl>
                                          <p:spTgt spid="1030"/>
                                        </p:tgtEl>
                                        <p:attrNameLst>
                                          <p:attrName>ppt_w</p:attrName>
                                        </p:attrNameLst>
                                      </p:cBhvr>
                                      <p:tavLst>
                                        <p:tav tm="0">
                                          <p:val>
                                            <p:fltVal val="0"/>
                                          </p:val>
                                        </p:tav>
                                        <p:tav tm="100000">
                                          <p:val>
                                            <p:strVal val="#ppt_w"/>
                                          </p:val>
                                        </p:tav>
                                      </p:tavLst>
                                    </p:anim>
                                    <p:anim calcmode="lin" valueType="num">
                                      <p:cBhvr>
                                        <p:cTn id="15" dur="1000" fill="hold"/>
                                        <p:tgtEl>
                                          <p:spTgt spid="1030"/>
                                        </p:tgtEl>
                                        <p:attrNameLst>
                                          <p:attrName>ppt_h</p:attrName>
                                        </p:attrNameLst>
                                      </p:cBhvr>
                                      <p:tavLst>
                                        <p:tav tm="0">
                                          <p:val>
                                            <p:fltVal val="0"/>
                                          </p:val>
                                        </p:tav>
                                        <p:tav tm="100000">
                                          <p:val>
                                            <p:strVal val="#ppt_h"/>
                                          </p:val>
                                        </p:tav>
                                      </p:tavLst>
                                    </p:anim>
                                    <p:anim calcmode="lin" valueType="num">
                                      <p:cBhvr>
                                        <p:cTn id="16" dur="1000" fill="hold"/>
                                        <p:tgtEl>
                                          <p:spTgt spid="1030"/>
                                        </p:tgtEl>
                                        <p:attrNameLst>
                                          <p:attrName>style.rotation</p:attrName>
                                        </p:attrNameLst>
                                      </p:cBhvr>
                                      <p:tavLst>
                                        <p:tav tm="0">
                                          <p:val>
                                            <p:fltVal val="90"/>
                                          </p:val>
                                        </p:tav>
                                        <p:tav tm="100000">
                                          <p:val>
                                            <p:fltVal val="0"/>
                                          </p:val>
                                        </p:tav>
                                      </p:tavLst>
                                    </p:anim>
                                    <p:animEffect transition="in" filter="fade">
                                      <p:cBhvr>
                                        <p:cTn id="17" dur="1000"/>
                                        <p:tgtEl>
                                          <p:spTgt spid="1030"/>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 calcmode="lin" valueType="num">
                                      <p:cBhvr>
                                        <p:cTn id="22"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5">
                                            <p:txEl>
                                              <p:pRg st="0" end="0"/>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 calcmode="lin" valueType="num">
                                      <p:cBhvr>
                                        <p:cTn id="27"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9" dur="500"/>
                                        <p:tgtEl>
                                          <p:spTgt spid="5">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 calcmode="lin" valueType="num">
                                      <p:cBhvr>
                                        <p:cTn id="34"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5"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36" dur="500"/>
                                        <p:tgtEl>
                                          <p:spTgt spid="5">
                                            <p:txEl>
                                              <p:pRg st="3" end="3"/>
                                            </p:txEl>
                                          </p:spTgt>
                                        </p:tgtEl>
                                      </p:cBhvr>
                                    </p:animEffect>
                                  </p:childTnLst>
                                </p:cTn>
                              </p:par>
                              <p:par>
                                <p:cTn id="37" presetID="53" presetClass="entr" presetSubtype="16" fill="hold" nodeType="with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 calcmode="lin" valueType="num">
                                      <p:cBhvr>
                                        <p:cTn id="39"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41"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968552" cy="6120680"/>
          </a:xfrm>
        </p:spPr>
        <p:txBody>
          <a:bodyPr>
            <a:normAutofit/>
          </a:bodyPr>
          <a:lstStyle/>
          <a:p>
            <a:pPr marL="0" indent="0" algn="ctr">
              <a:buNone/>
            </a:pPr>
            <a:r>
              <a:rPr lang="es-CO" b="1" baseline="30000" dirty="0"/>
              <a:t> </a:t>
            </a:r>
            <a:r>
              <a:rPr lang="es-CO" dirty="0" smtClean="0"/>
              <a:t>Aunque usted no lo vea, la humanidad se está polaliranzando lentamente entre dos grupos, los observadores del sábado día santo de reposo ordenado por Dios </a:t>
            </a:r>
            <a:r>
              <a:rPr lang="es-CO" dirty="0" smtClean="0">
                <a:solidFill>
                  <a:srgbClr val="FF0000"/>
                </a:solidFill>
              </a:rPr>
              <a:t>(Ex.20:8-11; Isaías 58:13-14)</a:t>
            </a:r>
            <a:r>
              <a:rPr lang="es-CO" dirty="0" smtClean="0"/>
              <a:t>, y por otro lado los observadores del domingo el cual no está sancionado por Dios en ninguna parte de la Biblia.</a:t>
            </a:r>
            <a:endParaRPr lang="es-CO" b="1" baseline="30000" dirty="0"/>
          </a:p>
          <a:p>
            <a:endParaRPr lang="es-CO" b="1" baseline="30000" dirty="0" smtClean="0"/>
          </a:p>
        </p:txBody>
      </p:sp>
      <p:pic>
        <p:nvPicPr>
          <p:cNvPr id="1026" name="Picture 2" descr="http://i.ytimg.com/vi/BfNyCFPH4fc/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747199"/>
            <a:ext cx="3744416" cy="29667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3.gstatic.com/images?q=tbn:ANd9GcRQDZwik4otrDciywmUFBkxjCKUk0CyAXvSj3bRCCzZRfCb-_K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3" y="260649"/>
            <a:ext cx="3744416" cy="21602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20072" y="2423760"/>
            <a:ext cx="3721425" cy="1323439"/>
          </a:xfrm>
          <a:prstGeom prst="rect">
            <a:avLst/>
          </a:prstGeom>
        </p:spPr>
        <p:txBody>
          <a:bodyPr wrap="square">
            <a:spAutoFit/>
          </a:bodyPr>
          <a:lstStyle/>
          <a:p>
            <a:pPr algn="ctr"/>
            <a:r>
              <a:rPr lang="es-CO" sz="2000" b="1" dirty="0"/>
              <a:t>¿Recuerdan la profecía? ¡intentará cambiar los tiempos y la Ley</a:t>
            </a:r>
            <a:r>
              <a:rPr lang="es-CO" sz="2000" b="1" dirty="0" smtClean="0"/>
              <a:t>!</a:t>
            </a:r>
          </a:p>
          <a:p>
            <a:pPr algn="ctr"/>
            <a:r>
              <a:rPr lang="es-CO" sz="2000" dirty="0" smtClean="0"/>
              <a:t> </a:t>
            </a:r>
            <a:r>
              <a:rPr lang="es-CO" sz="2000" b="1" dirty="0" smtClean="0">
                <a:solidFill>
                  <a:srgbClr val="FF0000"/>
                </a:solidFill>
              </a:rPr>
              <a:t> </a:t>
            </a:r>
            <a:r>
              <a:rPr lang="es-CO" sz="2000" b="1" dirty="0">
                <a:solidFill>
                  <a:srgbClr val="FF0000"/>
                </a:solidFill>
              </a:rPr>
              <a:t>(Dan. 7:25).</a:t>
            </a:r>
          </a:p>
        </p:txBody>
      </p:sp>
    </p:spTree>
    <p:extLst>
      <p:ext uri="{BB962C8B-B14F-4D97-AF65-F5344CB8AC3E}">
        <p14:creationId xmlns:p14="http://schemas.microsoft.com/office/powerpoint/2010/main" val="3295758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 calcmode="lin" valueType="num">
                                      <p:cBhvr>
                                        <p:cTn id="14" dur="500" fill="hold"/>
                                        <p:tgtEl>
                                          <p:spTgt spid="1028"/>
                                        </p:tgtEl>
                                        <p:attrNameLst>
                                          <p:attrName>ppt_w</p:attrName>
                                        </p:attrNameLst>
                                      </p:cBhvr>
                                      <p:tavLst>
                                        <p:tav tm="0">
                                          <p:val>
                                            <p:fltVal val="0"/>
                                          </p:val>
                                        </p:tav>
                                        <p:tav tm="100000">
                                          <p:val>
                                            <p:strVal val="#ppt_w"/>
                                          </p:val>
                                        </p:tav>
                                      </p:tavLst>
                                    </p:anim>
                                    <p:anim calcmode="lin" valueType="num">
                                      <p:cBhvr>
                                        <p:cTn id="15" dur="500" fill="hold"/>
                                        <p:tgtEl>
                                          <p:spTgt spid="1028"/>
                                        </p:tgtEl>
                                        <p:attrNameLst>
                                          <p:attrName>ppt_h</p:attrName>
                                        </p:attrNameLst>
                                      </p:cBhvr>
                                      <p:tavLst>
                                        <p:tav tm="0">
                                          <p:val>
                                            <p:fltVal val="0"/>
                                          </p:val>
                                        </p:tav>
                                        <p:tav tm="100000">
                                          <p:val>
                                            <p:strVal val="#ppt_h"/>
                                          </p:val>
                                        </p:tav>
                                      </p:tavLst>
                                    </p:anim>
                                    <p:animEffect transition="in" filter="fade">
                                      <p:cBhvr>
                                        <p:cTn id="16" dur="500"/>
                                        <p:tgtEl>
                                          <p:spTgt spid="102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1"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500" fill="hold"/>
                                        <p:tgtEl>
                                          <p:spTgt spid="1026"/>
                                        </p:tgtEl>
                                        <p:attrNameLst>
                                          <p:attrName>ppt_w</p:attrName>
                                        </p:attrNameLst>
                                      </p:cBhvr>
                                      <p:tavLst>
                                        <p:tav tm="0">
                                          <p:val>
                                            <p:fltVal val="0"/>
                                          </p:val>
                                        </p:tav>
                                        <p:tav tm="100000">
                                          <p:val>
                                            <p:strVal val="#ppt_w"/>
                                          </p:val>
                                        </p:tav>
                                      </p:tavLst>
                                    </p:anim>
                                    <p:anim calcmode="lin" valueType="num">
                                      <p:cBhvr>
                                        <p:cTn id="29" dur="500" fill="hold"/>
                                        <p:tgtEl>
                                          <p:spTgt spid="1026"/>
                                        </p:tgtEl>
                                        <p:attrNameLst>
                                          <p:attrName>ppt_h</p:attrName>
                                        </p:attrNameLst>
                                      </p:cBhvr>
                                      <p:tavLst>
                                        <p:tav tm="0">
                                          <p:val>
                                            <p:fltVal val="0"/>
                                          </p:val>
                                        </p:tav>
                                        <p:tav tm="100000">
                                          <p:val>
                                            <p:strVal val="#ppt_h"/>
                                          </p:val>
                                        </p:tav>
                                      </p:tavLst>
                                    </p:anim>
                                    <p:animEffect transition="in" filter="fade">
                                      <p:cBhvr>
                                        <p:cTn id="3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402832" cy="4104456"/>
          </a:xfrm>
        </p:spPr>
        <p:txBody>
          <a:bodyPr>
            <a:normAutofit fontScale="92500"/>
          </a:bodyPr>
          <a:lstStyle/>
          <a:p>
            <a:pPr marL="0" indent="0" algn="ctr">
              <a:buNone/>
            </a:pPr>
            <a:r>
              <a:rPr lang="es-CO" sz="4400" b="1" baseline="30000" dirty="0"/>
              <a:t>4 </a:t>
            </a:r>
            <a:r>
              <a:rPr lang="es-CO" sz="4400" dirty="0"/>
              <a:t>Y oí el número de los sellados: ciento cuarenta y cuatro mil sellados de todas las tribus de los hijos de Israel.</a:t>
            </a:r>
          </a:p>
        </p:txBody>
      </p:sp>
      <p:pic>
        <p:nvPicPr>
          <p:cNvPr id="2050" name="Picture 2" descr="http://t1.gstatic.com/images?q=tbn:ANd9GcTgdFgrXjoQKkckOPbIwMQbOjXX7PqcpXackCLGWrfX4q9tXbJ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7" y="476672"/>
            <a:ext cx="3691111" cy="367240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11560" y="4611231"/>
            <a:ext cx="8083598" cy="2246769"/>
          </a:xfrm>
          <a:prstGeom prst="rect">
            <a:avLst/>
          </a:prstGeom>
        </p:spPr>
        <p:txBody>
          <a:bodyPr wrap="square">
            <a:spAutoFit/>
          </a:bodyPr>
          <a:lstStyle/>
          <a:p>
            <a:pPr algn="ctr"/>
            <a:r>
              <a:rPr lang="es-CO" sz="2800" b="1" dirty="0">
                <a:solidFill>
                  <a:srgbClr val="FF0000"/>
                </a:solidFill>
              </a:rPr>
              <a:t>Para entender quienes son estos «siento cuarenta y cuatro mil» </a:t>
            </a:r>
            <a:r>
              <a:rPr lang="es-CO" sz="2800" b="1" dirty="0" smtClean="0">
                <a:solidFill>
                  <a:srgbClr val="FF0000"/>
                </a:solidFill>
              </a:rPr>
              <a:t>debemos </a:t>
            </a:r>
            <a:r>
              <a:rPr lang="es-CO" sz="2800" b="1" dirty="0">
                <a:solidFill>
                  <a:srgbClr val="FF0000"/>
                </a:solidFill>
              </a:rPr>
              <a:t>recordar que las imágenes que aparecen </a:t>
            </a:r>
            <a:r>
              <a:rPr lang="es-CO" sz="2800" b="1" dirty="0" smtClean="0">
                <a:solidFill>
                  <a:srgbClr val="FF0000"/>
                </a:solidFill>
              </a:rPr>
              <a:t>en </a:t>
            </a:r>
            <a:r>
              <a:rPr lang="es-CO" sz="2800" b="1" dirty="0">
                <a:solidFill>
                  <a:srgbClr val="FF0000"/>
                </a:solidFill>
              </a:rPr>
              <a:t>Apocalipsis son </a:t>
            </a:r>
            <a:r>
              <a:rPr lang="es-CO" sz="2800" b="1" dirty="0" smtClean="0">
                <a:solidFill>
                  <a:srgbClr val="FF0000"/>
                </a:solidFill>
              </a:rPr>
              <a:t>simbólicas, </a:t>
            </a:r>
            <a:r>
              <a:rPr lang="es-CO" sz="2800" b="1" dirty="0">
                <a:solidFill>
                  <a:srgbClr val="FF0000"/>
                </a:solidFill>
              </a:rPr>
              <a:t>no son </a:t>
            </a:r>
            <a:r>
              <a:rPr lang="es-CO" sz="2800" b="1" dirty="0" smtClean="0">
                <a:solidFill>
                  <a:srgbClr val="FF0000"/>
                </a:solidFill>
              </a:rPr>
              <a:t>literales, por tanto, lo importante es prepararse para pertenecer a ese numero</a:t>
            </a:r>
            <a:r>
              <a:rPr lang="es-CO" sz="2400" dirty="0" smtClean="0"/>
              <a:t>.</a:t>
            </a:r>
            <a:endParaRPr lang="es-CO" sz="2400" dirty="0"/>
          </a:p>
        </p:txBody>
      </p:sp>
    </p:spTree>
    <p:extLst>
      <p:ext uri="{BB962C8B-B14F-4D97-AF65-F5344CB8AC3E}">
        <p14:creationId xmlns:p14="http://schemas.microsoft.com/office/powerpoint/2010/main" val="13515926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23275" cy="6048672"/>
          </a:xfrm>
        </p:spPr>
        <p:txBody>
          <a:bodyPr>
            <a:noAutofit/>
          </a:bodyPr>
          <a:lstStyle/>
          <a:p>
            <a:pPr marL="0" indent="0" algn="ctr">
              <a:buNone/>
            </a:pPr>
            <a:r>
              <a:rPr lang="es-CO" sz="3600" dirty="0" smtClean="0"/>
              <a:t>Después </a:t>
            </a:r>
            <a:r>
              <a:rPr lang="es-CO" sz="3600" dirty="0"/>
              <a:t>de esto miré, y he aquí una gran multitud, la cual nadie podía contar, de todas naciones y tribus y pueblos y lenguas, que estaban delante del trono y en la presencia del Cordero, vestidos de ropas blancas, y con palmas en las manos;</a:t>
            </a:r>
          </a:p>
        </p:txBody>
      </p:sp>
      <p:pic>
        <p:nvPicPr>
          <p:cNvPr id="1026" name="Picture 2" descr="Foto: LA ALEGRÍA DE AMAR AL PRÓJIMO...PORQUE EN ELLOS TE ENCUENTRO A TÍ!&#10;&#10;“Cada vez que lo hicistes con uno de éstos, mis humildes hermanos, conmigo lo hicistes” (Mt 25,40).&#10;Esta excelente respuesta de Jesús identifica el servicio al necesitado con el amor a Cristo. &#10;Recuerda que la venida de Jesús al final de los tiempos será ante todo un acto de discernimiento, en el que aparecerán las consecuencias de tu comportamiento hacia los hermanos más pequeños.&#10;Dios, Padre, de todos los pueblos, en Jesús nos mostraste el Proyecto de Reino: Tu Reino es Vida, Verdad, Justicia, Paz, Libertad, Gracia y Amor. ¡Venga a nosotros tu Reino, Señ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2269" y="980728"/>
            <a:ext cx="3622551" cy="4702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936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0587" y="5013176"/>
            <a:ext cx="8363272" cy="1545035"/>
          </a:xfrm>
        </p:spPr>
        <p:txBody>
          <a:bodyPr>
            <a:normAutofit fontScale="85000" lnSpcReduction="20000"/>
          </a:bodyPr>
          <a:lstStyle/>
          <a:p>
            <a:pPr marL="0" indent="0" algn="ctr">
              <a:buNone/>
            </a:pPr>
            <a:r>
              <a:rPr lang="es-CO" dirty="0" smtClean="0"/>
              <a:t>Por favor, comparta estos temas con otras personas</a:t>
            </a:r>
            <a:r>
              <a:rPr lang="es-CO" smtClean="0"/>
              <a:t>, recuerda </a:t>
            </a:r>
            <a:r>
              <a:rPr lang="es-CO" dirty="0" smtClean="0"/>
              <a:t>que Cristo está para venir; y no dude en escribirme al coreo </a:t>
            </a:r>
            <a:r>
              <a:rPr lang="es-CO" b="1" dirty="0" smtClean="0">
                <a:hlinkClick r:id="rId2"/>
              </a:rPr>
              <a:t>todo.esjesus@hotmail.com</a:t>
            </a:r>
            <a:r>
              <a:rPr lang="es-CO" b="1" dirty="0" smtClean="0"/>
              <a:t>.</a:t>
            </a:r>
          </a:p>
          <a:p>
            <a:pPr marL="0" indent="0" algn="ctr">
              <a:buNone/>
            </a:pPr>
            <a:r>
              <a:rPr lang="es-CO" b="1" dirty="0" smtClean="0"/>
              <a:t>Que Dos le bendiga. </a:t>
            </a:r>
            <a:r>
              <a:rPr lang="es-CO" dirty="0" smtClean="0"/>
              <a:t> </a:t>
            </a:r>
            <a:endParaRPr lang="es-CO" dirty="0"/>
          </a:p>
        </p:txBody>
      </p:sp>
      <p:sp>
        <p:nvSpPr>
          <p:cNvPr id="4" name="3 Rectángulo"/>
          <p:cNvSpPr/>
          <p:nvPr/>
        </p:nvSpPr>
        <p:spPr>
          <a:xfrm>
            <a:off x="323528" y="404664"/>
            <a:ext cx="5904656" cy="4401205"/>
          </a:xfrm>
          <a:prstGeom prst="rect">
            <a:avLst/>
          </a:prstGeom>
        </p:spPr>
        <p:txBody>
          <a:bodyPr wrap="square">
            <a:spAutoFit/>
          </a:bodyPr>
          <a:lstStyle/>
          <a:p>
            <a:pPr algn="ctr"/>
            <a:r>
              <a:rPr lang="es-CO" sz="2800" dirty="0"/>
              <a:t>Finalmente deseo </a:t>
            </a:r>
            <a:r>
              <a:rPr lang="es-CO" sz="2800" dirty="0" smtClean="0"/>
              <a:t>me acompañe a elevar </a:t>
            </a:r>
            <a:r>
              <a:rPr lang="es-CO" sz="2800" dirty="0"/>
              <a:t>una </a:t>
            </a:r>
            <a:r>
              <a:rPr lang="es-CO" sz="2800" dirty="0" smtClean="0"/>
              <a:t>oración por: «Padre </a:t>
            </a:r>
            <a:r>
              <a:rPr lang="es-CO" sz="2800" dirty="0"/>
              <a:t>nuestro que estas en </a:t>
            </a:r>
            <a:r>
              <a:rPr lang="es-CO" sz="2800" dirty="0" smtClean="0"/>
              <a:t>el cielo, </a:t>
            </a:r>
            <a:r>
              <a:rPr lang="es-CO" sz="2800" dirty="0"/>
              <a:t>gracias por tu </a:t>
            </a:r>
            <a:r>
              <a:rPr lang="es-CO" sz="2800" dirty="0" smtClean="0"/>
              <a:t>gran amor </a:t>
            </a:r>
            <a:r>
              <a:rPr lang="es-CO" sz="2800" dirty="0"/>
              <a:t>por mí, te ruego me ayudes a depender de ti cada día, por favor, </a:t>
            </a:r>
            <a:r>
              <a:rPr lang="es-CO" sz="2800" dirty="0" smtClean="0"/>
              <a:t>perdóname </a:t>
            </a:r>
            <a:r>
              <a:rPr lang="es-CO" sz="2800" dirty="0"/>
              <a:t>todos mis pecados, y </a:t>
            </a:r>
            <a:r>
              <a:rPr lang="es-CO" sz="2800" dirty="0" smtClean="0"/>
              <a:t>de esta manera </a:t>
            </a:r>
            <a:r>
              <a:rPr lang="es-CO" sz="2800" dirty="0"/>
              <a:t>por la </a:t>
            </a:r>
            <a:r>
              <a:rPr lang="es-CO" sz="2800" dirty="0" smtClean="0"/>
              <a:t>gracia </a:t>
            </a:r>
            <a:r>
              <a:rPr lang="es-CO" sz="2800" dirty="0"/>
              <a:t>de </a:t>
            </a:r>
            <a:r>
              <a:rPr lang="es-CO" sz="2800" dirty="0" smtClean="0"/>
              <a:t>Cristo </a:t>
            </a:r>
            <a:r>
              <a:rPr lang="es-CO" sz="2800" dirty="0"/>
              <a:t>pueda escapar de las plagas que han de ser derramadas. Te lo pido en el nombre de Cristo Jesús, </a:t>
            </a:r>
            <a:r>
              <a:rPr lang="es-CO" sz="2800" dirty="0" smtClean="0"/>
              <a:t>Amen». </a:t>
            </a:r>
            <a:endParaRPr lang="es-CO" sz="2800" dirty="0"/>
          </a:p>
        </p:txBody>
      </p:sp>
      <p:sp>
        <p:nvSpPr>
          <p:cNvPr id="5" name="AutoShape 2"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1.bp.blogspot.com/-lVRBV93qX_A/Te6OeN6t98I/AAAAAAAAAE0/28Cn8wgbPgk/s1600/oracio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404663"/>
            <a:ext cx="2704034" cy="4248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35301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972</TotalTime>
  <Words>1579</Words>
  <Application>Microsoft Office PowerPoint</Application>
  <PresentationFormat>Presentación en pantalla (4:3)</PresentationFormat>
  <Paragraphs>70</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Presentación de PowerPoint</vt:lpstr>
      <vt:lpstr>Presentación de PowerPoint</vt:lpstr>
      <vt:lpstr>Presentación de PowerPoint</vt:lpstr>
      <vt:lpstr>Presentación de PowerPoint</vt:lpstr>
      <vt:lpstr> En ambas situaciones Dios envía un mensaje y un mensajero  </vt:lpstr>
      <vt:lpstr>Presentación de PowerPoint</vt:lpstr>
      <vt:lpstr>Presentación de PowerPoint</vt:lpstr>
      <vt:lpstr>La adoración al dios sol</vt:lpstr>
      <vt:lpstr>Presentación de PowerPoint</vt:lpstr>
      <vt:lpstr>El linaje santo del pueblo de Dios a través de Abrahán e Isaac</vt:lpstr>
      <vt:lpstr>Presentación de PowerPoint</vt:lpstr>
      <vt:lpstr>Presentación de PowerPoint</vt:lpstr>
      <vt:lpstr>Presentación de PowerPoint</vt:lpstr>
      <vt:lpstr>Debemos obedecer a Dios por amor por lo que ha hecho por nosotros</vt:lpstr>
      <vt:lpstr>Presentación de PowerPoint</vt:lpstr>
      <vt:lpstr>En este caso, ¿Qué hará Dios para hacer distinción sobre quienes caerán las plagas y sobre quienes no?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BATALLA DEL ARMAGEDON N°.2</dc:title>
  <dc:creator>FAMILIA FIERRO CH</dc:creator>
  <cp:lastModifiedBy>FAMILIA FIERRO CH</cp:lastModifiedBy>
  <cp:revision>87</cp:revision>
  <dcterms:created xsi:type="dcterms:W3CDTF">2012-11-08T08:48:08Z</dcterms:created>
  <dcterms:modified xsi:type="dcterms:W3CDTF">2012-11-14T01:16:32Z</dcterms:modified>
</cp:coreProperties>
</file>